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2" r:id="rId2"/>
    <p:sldId id="273" r:id="rId3"/>
    <p:sldId id="282" r:id="rId4"/>
    <p:sldId id="283" r:id="rId5"/>
    <p:sldId id="284" r:id="rId6"/>
    <p:sldId id="285" r:id="rId7"/>
  </p:sldIdLst>
  <p:sldSz cx="9144000" cy="6858000" type="screen4x3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CF68B-3861-4733-8232-C6D715C5CE8E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712A8-7AD8-4B9A-B7E4-01902BB91600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24DD4-5B0C-4008-9477-410393953257}" type="datetimeFigureOut">
              <a:rPr lang="en-US" smtClean="0"/>
              <a:pPr/>
              <a:t>7/30/2019</a:t>
            </a:fld>
            <a:endParaRPr lang="en-US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0A11C-790D-49A5-88D8-B63CD08FA1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794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251910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7508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20400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92884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85990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0765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2648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7242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92625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30905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353534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22937-FDC6-423C-8070-E6226E5F0363}" type="datetimeFigureOut">
              <a:rPr lang="th-TH" smtClean="0"/>
              <a:pPr/>
              <a:t>30/07/62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A07E-42B7-47C2-A24B-AE0DCC2A612C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0582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1214846"/>
            <a:ext cx="8942325" cy="496799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31073" y="1358537"/>
            <a:ext cx="8516983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  <a:r>
              <a:rPr lang="th-TH" sz="3000" b="1" dirty="0" smtClean="0">
                <a:latin typeface="TH SarabunPSK" pitchFamily="34" charset="-34"/>
                <a:cs typeface="TH SarabunPSK" pitchFamily="34" charset="-34"/>
              </a:rPr>
              <a:t>สรุปผลการดำเนินงาน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สัปดาห์รณรงค์คัดกรองพัฒนาการเด็ก ๐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๕ ปี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          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กระทรวงสาธารณสุข ได้จัดทำโครงการส่งเสริมพัฒนาการเด็กเฉลิม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พระเกียรติ  สมเด็จพระเทพรัตนราชสุดา สยามบรมราชกุมารี เนื่องในโอกาสฉลองพระชนมายุ ๕ รอบ ๒ เมษายน ๒๕๕๘  ต่ออีก ๓ ปี (ตั้งแต่วันที่ ๑ เมษายน ๒๕๖๒ ถึง วันที่ ๓๑ มีนาคม ๒๕๖๔)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กำหนดสัปดาห์ รณรงค์ คัดกรองพัฒนาการเด็ก พร้อมคำปรึกษาดูแลเด็กครบวงจร ภายใต้ชื่อ “เด็กมีพัฒนาการสมวัย เพราะผู้ใหญ่ให้ประสบการณ์ที่ดี” (เด็กอายุ ๙ ๑๘ ๓๐ ๔๒ และ ๖๐ เดือน)ระหว่างวันที่ ๘</a:t>
            </a:r>
            <a:r>
              <a:rPr lang="en-US" sz="3200" dirty="0" smtClean="0"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๑๒ กรกฎาคม  ๒๕๖๒ </a:t>
            </a:r>
          </a:p>
          <a:p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ณ สถานบริการสาธารณสุข ศูนย์พัฒนาเด็กเล็ก สถานดูแลเด็กเล็ก ทุกแห่ง พร้อมกันทั่วประเทศ</a:t>
            </a:r>
          </a:p>
          <a:p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1688835" y="235132"/>
            <a:ext cx="5783956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สัปดาห์รณรงค์คัดกรองพัฒนาการเด็ก ๐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-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๕ ปี</a:t>
            </a:r>
            <a:endParaRPr lang="th-TH" sz="3600" dirty="0"/>
          </a:p>
        </p:txBody>
      </p:sp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770710"/>
            <a:ext cx="8942325" cy="541212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09897" y="1018469"/>
            <a:ext cx="8138159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</a:p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การบันทึกข้อมูลในระบบ ๔๓ แฟ้ม ส่งออกในระบบ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HDC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ภายใน </a:t>
            </a:r>
          </a:p>
          <a:p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วันที่ ๓๐ กรกฎาคม  ๒๕๖๒ เวลา</a:t>
            </a:r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 ๒๔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.</a:t>
            </a:r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๐๐ น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.</a:t>
            </a:r>
            <a:endParaRPr kumimoji="0" lang="th-TH" sz="36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cs typeface="TH SarabunPSK" pitchFamily="34" charset="-34"/>
            </a:endParaRPr>
          </a:p>
          <a:p>
            <a:r>
              <a:rPr kumimoji="0" lang="th-TH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สำหรับกลุ่มเด็กที่พบสงสัยพัฒนาการล่าช้า ต้องได้รับการกระตุ้นติดตาม ภายใน ๓๐ วัน </a:t>
            </a:r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ให้เจ้าหน้าที่ บันทึกข้อมูลในระบบ ๔๓ แฟ้ม และส่งออก ในระบบ 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HDC </a:t>
            </a:r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ภายใน วันที่ ๓๐ สิงหาคม  ๒๕๖๒ เวลา ๒๔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.</a:t>
            </a:r>
            <a:r>
              <a:rPr kumimoji="0" lang="th-TH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cs typeface="TH SarabunPSK" pitchFamily="34" charset="-34"/>
              </a:rPr>
              <a:t>๐๐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น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.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ลูกศรขวา 5"/>
          <p:cNvSpPr/>
          <p:nvPr/>
        </p:nvSpPr>
        <p:spPr>
          <a:xfrm>
            <a:off x="365760" y="1632857"/>
            <a:ext cx="391885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8" name="ลูกศรขวา 7"/>
          <p:cNvSpPr/>
          <p:nvPr/>
        </p:nvSpPr>
        <p:spPr>
          <a:xfrm>
            <a:off x="322217" y="2686595"/>
            <a:ext cx="391885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ลูกศรขวา 8"/>
          <p:cNvSpPr/>
          <p:nvPr/>
        </p:nvSpPr>
        <p:spPr>
          <a:xfrm>
            <a:off x="383177" y="3805646"/>
            <a:ext cx="391885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979714"/>
            <a:ext cx="8942325" cy="587828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364793" y="0"/>
            <a:ext cx="685174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สัปดาห์ คัดกรอง พัฒนาการเด็ก ตามกลุ่มอายุ </a:t>
            </a:r>
          </a:p>
          <a:p>
            <a:pPr algn="ctr"/>
            <a:r>
              <a:rPr lang="th-TH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ข้อมูล ณ </a:t>
            </a:r>
            <a:r>
              <a:rPr lang="en-US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30 </a:t>
            </a:r>
            <a:r>
              <a:rPr lang="th-TH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th-TH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กรกฎาคม </a:t>
            </a:r>
            <a:r>
              <a:rPr lang="en-US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62</a:t>
            </a:r>
            <a:r>
              <a:rPr lang="th-TH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31073" y="1018469"/>
            <a:ext cx="851698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391886" y="1031960"/>
          <a:ext cx="8085908" cy="5640652"/>
        </p:xfrm>
        <a:graphic>
          <a:graphicData uri="http://schemas.openxmlformats.org/drawingml/2006/table">
            <a:tbl>
              <a:tblPr/>
              <a:tblGrid>
                <a:gridCol w="752421"/>
                <a:gridCol w="1288682"/>
                <a:gridCol w="1185423"/>
                <a:gridCol w="1188720"/>
                <a:gridCol w="1123406"/>
                <a:gridCol w="1358537"/>
                <a:gridCol w="1188719"/>
              </a:tblGrid>
              <a:tr h="811348"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ที่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อำเภอ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คัด</a:t>
                      </a:r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กรอง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ร้อยละ</a:t>
                      </a: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สงสัยล่าช้า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ร้อยละ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กันทรา</a:t>
                      </a: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รมย์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141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38.74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เบญจ</a:t>
                      </a:r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ลักษ์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45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33.33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ห้วยทับทัน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47.31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ขุนหาญ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499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499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115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22.91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โพธิ์ศรีสุวรรณ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31.91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เมืองจันทร์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30.16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บึง</a:t>
                      </a:r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บูรพ์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ขุ</a:t>
                      </a: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ขันธ์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182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29.89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อุทุมพรพิสัย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36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129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35.44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วังหิน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30.65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err="1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พยุห์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144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144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100.00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55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37.67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24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โนนคูณ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13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13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100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39.23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0"/>
            <a:ext cx="8942325" cy="68580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r>
              <a:rPr lang="en-US" dirty="0" smtClean="0"/>
              <a:t>v</a:t>
            </a:r>
            <a:r>
              <a:rPr lang="th-TH" dirty="0" err="1" smtClean="0"/>
              <a:t>ออำเ</a:t>
            </a:r>
            <a:endParaRPr lang="en-US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31073" y="1018469"/>
            <a:ext cx="851698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431073" y="222069"/>
          <a:ext cx="8138159" cy="4773910"/>
        </p:xfrm>
        <a:graphic>
          <a:graphicData uri="http://schemas.openxmlformats.org/drawingml/2006/table">
            <a:tbl>
              <a:tblPr/>
              <a:tblGrid>
                <a:gridCol w="744584"/>
                <a:gridCol w="1711234"/>
                <a:gridCol w="1306286"/>
                <a:gridCol w="1084217"/>
                <a:gridCol w="1136468"/>
                <a:gridCol w="1031966"/>
                <a:gridCol w="1123404"/>
              </a:tblGrid>
              <a:tr h="645775"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ที่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อำเอ</a:t>
                      </a: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คัด</a:t>
                      </a:r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กรอง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ร้อยละ</a:t>
                      </a: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สงสัยล่าช้า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ร้อยละ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13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กันทร</a:t>
                      </a:r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ลักษ์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868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231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26.61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14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ภูสิงห์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59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23.97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15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น้ำเกลี้ยง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207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206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99.52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29.61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16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ศรีรัตนะ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27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27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99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101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36.73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17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err="1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ราษี</a:t>
                      </a: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ไศล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270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99.63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132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49.07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18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ปรางค์กู่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24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132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53.23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19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ศิลาลาด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63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98.44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26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41.27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20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ยางชุมน้อย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37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33.88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21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เมืองศรีสะ</a:t>
                      </a:r>
                      <a:r>
                        <a:rPr lang="th-TH" sz="2400" b="0" i="0" u="none" strike="noStrike" dirty="0" err="1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เกษ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43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01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113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25.68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65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22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ไพรบึง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21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99</a:t>
                      </a:r>
                      <a:r>
                        <a:rPr lang="th-TH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.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55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73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33.80</a:t>
                      </a:r>
                      <a:endParaRPr lang="th-TH" sz="2400" b="0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4003">
                <a:tc>
                  <a:txBody>
                    <a:bodyPr/>
                    <a:lstStyle/>
                    <a:p>
                      <a:pPr algn="r" fontAlgn="b"/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L="4850" marR="4850" marT="48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</a:t>
                      </a:r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,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773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5</a:t>
                      </a:r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,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750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99.60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1</a:t>
                      </a:r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,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884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H SarabunPSK"/>
                        </a:rPr>
                        <a:t>32.83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TH SarabunPS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512064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 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ผลงาน ระดับประเทศ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1.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กำแพงเพชร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100%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2.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กระบี่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99.96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3.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 ระนอง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99.84 4.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ศรีสะ</a:t>
            </a:r>
            <a:r>
              <a:rPr lang="th-TH" sz="2200" b="1" dirty="0" err="1" smtClean="0">
                <a:latin typeface="TH SarabunPSK" pitchFamily="34" charset="-34"/>
                <a:cs typeface="TH SarabunPSK" pitchFamily="34" charset="-34"/>
              </a:rPr>
              <a:t>เกษ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99.60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5.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ร้อยเอ็ด </a:t>
            </a:r>
            <a:r>
              <a:rPr lang="en-US" sz="2200" b="1" dirty="0" smtClean="0">
                <a:latin typeface="TH SarabunPSK" pitchFamily="34" charset="-34"/>
                <a:cs typeface="TH SarabunPSK" pitchFamily="34" charset="-34"/>
              </a:rPr>
              <a:t>99.42</a:t>
            </a:r>
            <a:r>
              <a:rPr lang="th-TH" sz="2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2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*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อำเภอที่ผลงานดีแต่ต้น ได้แก่ อำเภอเมืองจันทร์,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พยุห์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,บึง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บูรพ์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กันทรา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รมย์</a:t>
            </a:r>
          </a:p>
          <a:p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*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อำเภอที่ผลงานมาดีตอนหลัง ได้แก่ อำเภอขุนหาญ,  กันทร</a:t>
            </a:r>
            <a:r>
              <a:rPr lang="th-TH" b="1" dirty="0" err="1" smtClean="0">
                <a:latin typeface="TH SarabunPSK" pitchFamily="34" charset="-34"/>
                <a:cs typeface="TH SarabunPSK" pitchFamily="34" charset="-34"/>
              </a:rPr>
              <a:t>ลักษ์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,  เมืองฯ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770710"/>
            <a:ext cx="8942325" cy="541212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09897" y="1018469"/>
            <a:ext cx="813815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</a:p>
          <a:p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/>
        </p:nvGraphicFramePr>
        <p:xfrm>
          <a:off x="235132" y="854908"/>
          <a:ext cx="8569235" cy="5625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218"/>
                <a:gridCol w="2106193"/>
                <a:gridCol w="4950824"/>
              </a:tblGrid>
              <a:tr h="442389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อำเภอ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คงเหลือ/ราย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โรงพยาบาล</a:t>
                      </a:r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/รพ</a:t>
                      </a:r>
                      <a:r>
                        <a:rPr lang="en-US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สต</a:t>
                      </a:r>
                      <a:r>
                        <a:rPr lang="en-US" sz="2400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55881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เมืองศรีสะ</a:t>
                      </a:r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เกษ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ศรีสะ</a:t>
                      </a:r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เกษ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8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ราย,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ศูนย์ฯ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4 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ไพรบึง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รพ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ไพรบึง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กันทร</a:t>
                      </a:r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ลักษ์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รพ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กันทร</a:t>
                      </a:r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ลักษ์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ราย, ม่วง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ราย, จานใหญ่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ปรางค์กู่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กระดึ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ราย,  </a:t>
                      </a:r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ดู่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ยางชุมน้อย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คอนกาม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ศรีรัตนะ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รพ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.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ศรีรัตนะ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ภูสิงห์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นกยูงทอง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น้ำเกลี้ยง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ตองปิด  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  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7801">
                <a:tc>
                  <a:txBody>
                    <a:bodyPr/>
                    <a:lstStyle/>
                    <a:p>
                      <a:r>
                        <a:rPr lang="th-TH" sz="24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ราษี</a:t>
                      </a:r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ไศล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โกทา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 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8823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ศิลาลาด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หนองบัวดง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 </a:t>
                      </a:r>
                      <a:r>
                        <a:rPr lang="th-TH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2389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2</a:t>
                      </a:r>
                      <a:r>
                        <a:rPr lang="en-US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 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19794" y="261257"/>
            <a:ext cx="5668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ข้อมูล คงเหลือ จำนวนเด็กที่ต้องคัดกรองพัฒนาการ</a:t>
            </a:r>
            <a:endParaRPr lang="th-TH" b="1" dirty="0"/>
          </a:p>
        </p:txBody>
      </p:sp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มุมมน 4"/>
          <p:cNvSpPr/>
          <p:nvPr/>
        </p:nvSpPr>
        <p:spPr>
          <a:xfrm>
            <a:off x="0" y="770710"/>
            <a:ext cx="8942325" cy="541212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09897" y="1018469"/>
            <a:ext cx="813815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th-TH" sz="3000" b="1" dirty="0" smtClean="0"/>
              <a:t> </a:t>
            </a:r>
          </a:p>
          <a:p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794" y="261257"/>
            <a:ext cx="5638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/>
              <a:t>ข้อมูล </a:t>
            </a:r>
            <a:r>
              <a:rPr lang="th-TH" b="1" dirty="0" smtClean="0"/>
              <a:t>รายชื่อเด็กคงเหลือ ที่</a:t>
            </a:r>
            <a:r>
              <a:rPr lang="th-TH" b="1" dirty="0" smtClean="0"/>
              <a:t>ต้องคัดกรองพัฒนาการ</a:t>
            </a:r>
            <a:endParaRPr lang="th-TH" b="1" dirty="0"/>
          </a:p>
        </p:txBody>
      </p:sp>
    </p:spTree>
    <p:extLst>
      <p:ext uri="{BB962C8B-B14F-4D97-AF65-F5344CB8AC3E}">
        <p14:creationId xmlns="" xmlns:p14="http://schemas.microsoft.com/office/powerpoint/2010/main" val="9064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933</TotalTime>
  <Words>676</Words>
  <Application>Microsoft Office PowerPoint</Application>
  <PresentationFormat>นำเสนอทางหน้าจอ (4:3)</PresentationFormat>
  <Paragraphs>243</Paragraphs>
  <Slides>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</vt:i4>
      </vt:variant>
    </vt:vector>
  </HeadingPairs>
  <TitlesOfParts>
    <vt:vector size="7" baseType="lpstr">
      <vt:lpstr>Office Theme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MOPH</dc:creator>
  <cp:lastModifiedBy>samsung</cp:lastModifiedBy>
  <cp:revision>67</cp:revision>
  <dcterms:created xsi:type="dcterms:W3CDTF">2019-02-06T02:00:33Z</dcterms:created>
  <dcterms:modified xsi:type="dcterms:W3CDTF">2019-07-30T09:47:07Z</dcterms:modified>
</cp:coreProperties>
</file>