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33A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64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BF6A-A446-46DA-9954-7031B7822B07}" type="datetimeFigureOut">
              <a:rPr lang="th-TH" smtClean="0"/>
              <a:t>27/07/62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12C41-E63B-4BCB-AB35-0F36B3B98A2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BF6A-A446-46DA-9954-7031B7822B07}" type="datetimeFigureOut">
              <a:rPr lang="th-TH" smtClean="0"/>
              <a:t>27/07/62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12C41-E63B-4BCB-AB35-0F36B3B98A2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BF6A-A446-46DA-9954-7031B7822B07}" type="datetimeFigureOut">
              <a:rPr lang="th-TH" smtClean="0"/>
              <a:t>27/07/62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12C41-E63B-4BCB-AB35-0F36B3B98A2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BF6A-A446-46DA-9954-7031B7822B07}" type="datetimeFigureOut">
              <a:rPr lang="th-TH" smtClean="0"/>
              <a:t>27/07/62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12C41-E63B-4BCB-AB35-0F36B3B98A2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BF6A-A446-46DA-9954-7031B7822B07}" type="datetimeFigureOut">
              <a:rPr lang="th-TH" smtClean="0"/>
              <a:t>27/07/62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12C41-E63B-4BCB-AB35-0F36B3B98A2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BF6A-A446-46DA-9954-7031B7822B07}" type="datetimeFigureOut">
              <a:rPr lang="th-TH" smtClean="0"/>
              <a:t>27/07/62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12C41-E63B-4BCB-AB35-0F36B3B98A2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BF6A-A446-46DA-9954-7031B7822B07}" type="datetimeFigureOut">
              <a:rPr lang="th-TH" smtClean="0"/>
              <a:t>27/07/62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12C41-E63B-4BCB-AB35-0F36B3B98A2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BF6A-A446-46DA-9954-7031B7822B07}" type="datetimeFigureOut">
              <a:rPr lang="th-TH" smtClean="0"/>
              <a:t>27/07/62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12C41-E63B-4BCB-AB35-0F36B3B98A2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BF6A-A446-46DA-9954-7031B7822B07}" type="datetimeFigureOut">
              <a:rPr lang="th-TH" smtClean="0"/>
              <a:t>27/07/62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12C41-E63B-4BCB-AB35-0F36B3B98A2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BF6A-A446-46DA-9954-7031B7822B07}" type="datetimeFigureOut">
              <a:rPr lang="th-TH" smtClean="0"/>
              <a:t>27/07/62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12C41-E63B-4BCB-AB35-0F36B3B98A2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BF6A-A446-46DA-9954-7031B7822B07}" type="datetimeFigureOut">
              <a:rPr lang="th-TH" smtClean="0"/>
              <a:t>27/07/62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12C41-E63B-4BCB-AB35-0F36B3B98A2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CBF6A-A446-46DA-9954-7031B7822B07}" type="datetimeFigureOut">
              <a:rPr lang="th-TH" smtClean="0"/>
              <a:t>27/07/62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12C41-E63B-4BCB-AB35-0F36B3B98A26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มุมมน 3"/>
          <p:cNvSpPr/>
          <p:nvPr/>
        </p:nvSpPr>
        <p:spPr>
          <a:xfrm>
            <a:off x="1214414" y="392891"/>
            <a:ext cx="6215106" cy="53578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Time line </a:t>
            </a:r>
            <a:r>
              <a:rPr lang="th-TH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การทำแผนและชี้แจงนโยบาย ปี 63</a:t>
            </a:r>
            <a:endParaRPr lang="th-TH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06" y="4233460"/>
            <a:ext cx="1857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21-23</a:t>
            </a:r>
            <a:r>
              <a:rPr lang="th-TH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ส.ค. </a:t>
            </a:r>
            <a:r>
              <a:rPr lang="en-US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2562</a:t>
            </a:r>
            <a:endParaRPr lang="en-US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57422" y="4214824"/>
            <a:ext cx="1857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9-11 </a:t>
            </a:r>
            <a:r>
              <a:rPr lang="th-TH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ก.ย. </a:t>
            </a:r>
            <a:r>
              <a:rPr lang="en-US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2562</a:t>
            </a:r>
            <a:endParaRPr lang="en-US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11" name="ตัวเชื่อมต่อตรง 10"/>
          <p:cNvCxnSpPr/>
          <p:nvPr/>
        </p:nvCxnSpPr>
        <p:spPr>
          <a:xfrm rot="5400000">
            <a:off x="392877" y="3464725"/>
            <a:ext cx="1214446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ตัวเชื่อมต่อตรง 13"/>
          <p:cNvCxnSpPr/>
          <p:nvPr/>
        </p:nvCxnSpPr>
        <p:spPr>
          <a:xfrm rot="5400000">
            <a:off x="5107785" y="3464725"/>
            <a:ext cx="135732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" name="กลุ่ม 16"/>
          <p:cNvGrpSpPr/>
          <p:nvPr/>
        </p:nvGrpSpPr>
        <p:grpSpPr>
          <a:xfrm>
            <a:off x="314323" y="857238"/>
            <a:ext cx="2128807" cy="2163204"/>
            <a:chOff x="593995" y="-861198"/>
            <a:chExt cx="4006525" cy="3484765"/>
          </a:xfrm>
        </p:grpSpPr>
        <p:sp>
          <p:nvSpPr>
            <p:cNvPr id="19" name="เครื่องหมายบั้ง 4"/>
            <p:cNvSpPr/>
            <p:nvPr/>
          </p:nvSpPr>
          <p:spPr>
            <a:xfrm>
              <a:off x="593995" y="1440431"/>
              <a:ext cx="1774704" cy="11831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0013" tIns="33338" rIns="33338" bIns="33338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/>
                <a:t>Work shop</a:t>
              </a:r>
              <a:endParaRPr lang="th-TH" sz="1800" b="1" kern="1200" dirty="0"/>
            </a:p>
          </p:txBody>
        </p:sp>
        <p:sp>
          <p:nvSpPr>
            <p:cNvPr id="20" name="เครื่องหมายบั้ง 4"/>
            <p:cNvSpPr/>
            <p:nvPr/>
          </p:nvSpPr>
          <p:spPr>
            <a:xfrm>
              <a:off x="2825817" y="-861198"/>
              <a:ext cx="1774703" cy="11831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0013" tIns="33338" rIns="33338" bIns="33338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/>
                <a:t>Work shop</a:t>
              </a:r>
              <a:endParaRPr lang="th-TH" sz="1800" b="1" kern="12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71438" y="1494532"/>
            <a:ext cx="20716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 smtClean="0"/>
              <a:t>จัดประชุมเชิงปฏิบัติการคณะทำงานทบทวนยุทธศาสตร์ และจัดทำแผนปฏิบัติการ</a:t>
            </a:r>
            <a:endParaRPr lang="en-US" sz="1600" b="1" dirty="0" smtClean="0"/>
          </a:p>
          <a:p>
            <a:endParaRPr lang="th-TH" sz="16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500298" y="1494532"/>
            <a:ext cx="23574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 smtClean="0"/>
              <a:t>จัดประชุมเชิงปฏิบัติการประชา</a:t>
            </a:r>
            <a:r>
              <a:rPr lang="th-TH" sz="1600" b="1" dirty="0" smtClean="0"/>
              <a:t>พิจารณ์ผล</a:t>
            </a:r>
            <a:r>
              <a:rPr lang="th-TH" sz="1600" b="1" dirty="0" smtClean="0"/>
              <a:t>การทบทวนยุทธศาสตร์ และแผนปฏิบัติ</a:t>
            </a:r>
            <a:r>
              <a:rPr lang="th-TH" sz="1600" b="1" dirty="0" smtClean="0"/>
              <a:t>การ</a:t>
            </a:r>
            <a:endParaRPr lang="en-US" sz="1600" b="1" dirty="0" smtClean="0"/>
          </a:p>
          <a:p>
            <a:endParaRPr lang="th-TH" sz="1600" b="1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143504" y="1526439"/>
            <a:ext cx="20002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</a:rPr>
              <a:t>จัดประชุมเชิงปฏิบัติการถ่ายทอดนโยบาย/ยุทธศาสตร์ และแผนปฏิบัติการ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" name="สี่เหลี่ยมผืนผ้า 28"/>
          <p:cNvSpPr/>
          <p:nvPr/>
        </p:nvSpPr>
        <p:spPr>
          <a:xfrm>
            <a:off x="7286645" y="2395838"/>
            <a:ext cx="170270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th-TH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สู่</a:t>
            </a:r>
            <a:r>
              <a:rPr lang="th-TH" sz="24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เป้าหมาย</a:t>
            </a:r>
            <a:r>
              <a:rPr lang="th-TH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ปี 63</a:t>
            </a:r>
            <a:endParaRPr lang="th-TH" sz="2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cxnSp>
        <p:nvCxnSpPr>
          <p:cNvPr id="23" name="ตัวเชื่อมต่อตรง 22"/>
          <p:cNvCxnSpPr>
            <a:endCxn id="29" idx="1"/>
          </p:cNvCxnSpPr>
          <p:nvPr/>
        </p:nvCxnSpPr>
        <p:spPr>
          <a:xfrm flipV="1">
            <a:off x="428596" y="2626671"/>
            <a:ext cx="6858049" cy="16517"/>
          </a:xfrm>
          <a:prstGeom prst="line">
            <a:avLst/>
          </a:prstGeom>
          <a:ln w="762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ตัวเชื่อมต่อตรง 36"/>
          <p:cNvCxnSpPr/>
          <p:nvPr/>
        </p:nvCxnSpPr>
        <p:spPr>
          <a:xfrm rot="5400000">
            <a:off x="2643174" y="3500444"/>
            <a:ext cx="1285884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แผนผังลำดับงาน: ตัวเชื่อมต่อ 37"/>
          <p:cNvSpPr/>
          <p:nvPr/>
        </p:nvSpPr>
        <p:spPr>
          <a:xfrm>
            <a:off x="714348" y="2428874"/>
            <a:ext cx="571504" cy="428628"/>
          </a:xfrm>
          <a:prstGeom prst="flowChartConnector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2" name="แผนผังลำดับงาน: ตัวเชื่อมต่อ 41"/>
          <p:cNvSpPr/>
          <p:nvPr/>
        </p:nvSpPr>
        <p:spPr>
          <a:xfrm>
            <a:off x="3000364" y="2428874"/>
            <a:ext cx="571504" cy="428628"/>
          </a:xfrm>
          <a:prstGeom prst="flowChartConnector">
            <a:avLst/>
          </a:prstGeom>
          <a:ln w="38100">
            <a:solidFill>
              <a:srgbClr val="FFC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endParaRPr lang="th-TH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3" name="แผนผังลำดับงาน: ตัวเชื่อมต่อ 42"/>
          <p:cNvSpPr/>
          <p:nvPr/>
        </p:nvSpPr>
        <p:spPr>
          <a:xfrm>
            <a:off x="5500694" y="2357436"/>
            <a:ext cx="571504" cy="428628"/>
          </a:xfrm>
          <a:prstGeom prst="flowChartConnector">
            <a:avLst/>
          </a:prstGeom>
          <a:ln w="38100">
            <a:solidFill>
              <a:srgbClr val="E133A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h-TH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th-TH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4" name="สี่เหลี่ยมผืนผ้า 43"/>
          <p:cNvSpPr/>
          <p:nvPr/>
        </p:nvSpPr>
        <p:spPr>
          <a:xfrm>
            <a:off x="6429388" y="4786328"/>
            <a:ext cx="2643206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กลุ่มงานพัฒนายุทธศาสตร์สาธารณสุข</a:t>
            </a:r>
            <a:endParaRPr lang="th-TH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5" name="สี่เหลี่ยมผืนผ้า 44"/>
          <p:cNvSpPr/>
          <p:nvPr/>
        </p:nvSpPr>
        <p:spPr>
          <a:xfrm>
            <a:off x="4714876" y="4214824"/>
            <a:ext cx="208262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2,3,4 </a:t>
            </a:r>
            <a:r>
              <a:rPr lang="th-TH" sz="1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และ </a:t>
            </a:r>
            <a:r>
              <a:rPr lang="en-US" sz="1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7 </a:t>
            </a:r>
            <a:r>
              <a:rPr lang="en-US" sz="1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th-TH" sz="1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ต.ค. </a:t>
            </a:r>
            <a:r>
              <a:rPr lang="en-US" sz="1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2562</a:t>
            </a:r>
            <a:endParaRPr lang="th-TH" sz="1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2" name="สี่เหลี่ยมผืนผ้า 51"/>
          <p:cNvSpPr/>
          <p:nvPr/>
        </p:nvSpPr>
        <p:spPr>
          <a:xfrm>
            <a:off x="0" y="2714626"/>
            <a:ext cx="82747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1200" b="1" dirty="0" smtClean="0"/>
              <a:t>กลุ่มเป้าหมาย</a:t>
            </a:r>
            <a:endParaRPr lang="th-TH" sz="1200" dirty="0"/>
          </a:p>
        </p:txBody>
      </p:sp>
      <p:sp>
        <p:nvSpPr>
          <p:cNvPr id="53" name="สี่เหลี่ยมผืนผ้า 52"/>
          <p:cNvSpPr/>
          <p:nvPr/>
        </p:nvSpPr>
        <p:spPr>
          <a:xfrm>
            <a:off x="71438" y="2928940"/>
            <a:ext cx="8572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1100" b="1" dirty="0"/>
              <a:t>รองฯนพ.</a:t>
            </a:r>
            <a:r>
              <a:rPr lang="th-TH" sz="1100" b="1" dirty="0" err="1"/>
              <a:t>สสจ.</a:t>
            </a:r>
            <a:r>
              <a:rPr lang="th-TH" sz="1100" b="1" dirty="0"/>
              <a:t>/หัวหน้ากลุ่มงาน/ผู้แทน </a:t>
            </a:r>
            <a:r>
              <a:rPr lang="th-TH" sz="1100" b="1" dirty="0" err="1"/>
              <a:t>นวก.</a:t>
            </a:r>
            <a:r>
              <a:rPr lang="th-TH" sz="1100" b="1" dirty="0"/>
              <a:t>จาก </a:t>
            </a:r>
            <a:r>
              <a:rPr lang="th-TH" sz="1100" b="1" dirty="0" err="1"/>
              <a:t>สสอ.</a:t>
            </a:r>
            <a:r>
              <a:rPr lang="th-TH" sz="1100" b="1" dirty="0"/>
              <a:t>/ผู้แทน จาก รพ.สต.</a:t>
            </a:r>
          </a:p>
        </p:txBody>
      </p:sp>
      <p:sp>
        <p:nvSpPr>
          <p:cNvPr id="54" name="สี่เหลี่ยมผืนผ้า 53"/>
          <p:cNvSpPr/>
          <p:nvPr/>
        </p:nvSpPr>
        <p:spPr>
          <a:xfrm>
            <a:off x="3571868" y="2714626"/>
            <a:ext cx="82747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1200" b="1" dirty="0" smtClean="0"/>
              <a:t>กลุ่มเป้าหมาย</a:t>
            </a:r>
            <a:endParaRPr lang="th-TH" sz="1200" dirty="0"/>
          </a:p>
        </p:txBody>
      </p:sp>
      <p:sp>
        <p:nvSpPr>
          <p:cNvPr id="55" name="สี่เหลี่ยมผืนผ้า 54"/>
          <p:cNvSpPr/>
          <p:nvPr/>
        </p:nvSpPr>
        <p:spPr>
          <a:xfrm>
            <a:off x="5959107" y="2651941"/>
            <a:ext cx="82747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1200" b="1" dirty="0" smtClean="0"/>
              <a:t>กลุ่มเป้าหมาย</a:t>
            </a:r>
            <a:endParaRPr lang="th-TH" sz="1200" dirty="0"/>
          </a:p>
        </p:txBody>
      </p:sp>
      <p:sp>
        <p:nvSpPr>
          <p:cNvPr id="56" name="สี่เหลี่ยมผืนผ้า 55"/>
          <p:cNvSpPr/>
          <p:nvPr/>
        </p:nvSpPr>
        <p:spPr>
          <a:xfrm>
            <a:off x="3571884" y="2928940"/>
            <a:ext cx="192881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1100" b="1" dirty="0"/>
              <a:t>นพ.</a:t>
            </a:r>
            <a:r>
              <a:rPr lang="th-TH" sz="1100" b="1" dirty="0" err="1"/>
              <a:t>สสจ.</a:t>
            </a:r>
            <a:r>
              <a:rPr lang="th-TH" sz="1100" b="1" dirty="0"/>
              <a:t>/รองฯนพ.</a:t>
            </a:r>
            <a:r>
              <a:rPr lang="th-TH" sz="1100" b="1" dirty="0" err="1"/>
              <a:t>สสจ.</a:t>
            </a:r>
            <a:r>
              <a:rPr lang="th-TH" sz="1100" b="1" dirty="0"/>
              <a:t>/หัวหน้ากลุ่มงาน/ผอ.รพศ.และรองฯแพทย์ </a:t>
            </a:r>
            <a:r>
              <a:rPr lang="en-US" sz="1100" b="1" dirty="0"/>
              <a:t>2 </a:t>
            </a:r>
            <a:r>
              <a:rPr lang="th-TH" sz="1100" b="1" dirty="0"/>
              <a:t>คน/ผอ.</a:t>
            </a:r>
            <a:r>
              <a:rPr lang="th-TH" sz="1100" b="1" dirty="0" err="1"/>
              <a:t>รพช.</a:t>
            </a:r>
            <a:r>
              <a:rPr lang="th-TH" sz="1100" b="1" dirty="0"/>
              <a:t>/</a:t>
            </a:r>
            <a:r>
              <a:rPr lang="th-TH" sz="1100" b="1" dirty="0" err="1"/>
              <a:t>สสอ.</a:t>
            </a:r>
            <a:r>
              <a:rPr lang="th-TH" sz="1100" b="1" dirty="0"/>
              <a:t>และ เครือข่ายสุขภาพ </a:t>
            </a:r>
          </a:p>
        </p:txBody>
      </p:sp>
      <p:sp>
        <p:nvSpPr>
          <p:cNvPr id="57" name="สี่เหลี่ยมผืนผ้า 56"/>
          <p:cNvSpPr/>
          <p:nvPr/>
        </p:nvSpPr>
        <p:spPr>
          <a:xfrm>
            <a:off x="6000760" y="2857502"/>
            <a:ext cx="20002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1100" b="1" dirty="0"/>
              <a:t>นพ.</a:t>
            </a:r>
            <a:r>
              <a:rPr lang="th-TH" sz="1100" b="1" dirty="0" err="1"/>
              <a:t>สสจ.</a:t>
            </a:r>
            <a:r>
              <a:rPr lang="th-TH" sz="1100" b="1" dirty="0"/>
              <a:t>/รองฯนพ.</a:t>
            </a:r>
            <a:r>
              <a:rPr lang="th-TH" sz="1100" b="1" dirty="0" err="1"/>
              <a:t>สสจ.</a:t>
            </a:r>
            <a:r>
              <a:rPr lang="th-TH" sz="1100" b="1" dirty="0"/>
              <a:t>/หัวหน้ากลุ่มงาน/ผอ.รพศ.และรองฯแพทย์ </a:t>
            </a:r>
            <a:r>
              <a:rPr lang="en-US" sz="1100" b="1" dirty="0"/>
              <a:t>2 </a:t>
            </a:r>
            <a:r>
              <a:rPr lang="th-TH" sz="1100" b="1" dirty="0"/>
              <a:t>คน/ผอ.</a:t>
            </a:r>
            <a:r>
              <a:rPr lang="th-TH" sz="1100" b="1" dirty="0" err="1"/>
              <a:t>รพช.</a:t>
            </a:r>
            <a:r>
              <a:rPr lang="th-TH" sz="1100" b="1" dirty="0"/>
              <a:t>/</a:t>
            </a:r>
            <a:r>
              <a:rPr lang="th-TH" sz="1100" b="1" dirty="0" err="1"/>
              <a:t>สสอ.</a:t>
            </a:r>
            <a:r>
              <a:rPr lang="th-TH" sz="1100" b="1" dirty="0"/>
              <a:t>และ บุคลากรสาธารณสุขจาก รพ.สต. ทุกแห่ง จำนวน  </a:t>
            </a:r>
            <a:r>
              <a:rPr lang="en-US" sz="1100" b="1" dirty="0"/>
              <a:t>4  </a:t>
            </a:r>
            <a:r>
              <a:rPr lang="th-TH" sz="1100" b="1" dirty="0"/>
              <a:t>รุ่น</a:t>
            </a:r>
          </a:p>
        </p:txBody>
      </p:sp>
      <p:sp>
        <p:nvSpPr>
          <p:cNvPr id="58" name="สี่เหลี่ยมผืนผ้า 57"/>
          <p:cNvSpPr/>
          <p:nvPr/>
        </p:nvSpPr>
        <p:spPr>
          <a:xfrm>
            <a:off x="428596" y="1071552"/>
            <a:ext cx="1143008" cy="33855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/>
            <a:r>
              <a:rPr lang="en-US" sz="1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Work shop</a:t>
            </a:r>
            <a:endParaRPr lang="th-TH" sz="1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1" name="สี่เหลี่ยมผืนผ้า 60"/>
          <p:cNvSpPr/>
          <p:nvPr/>
        </p:nvSpPr>
        <p:spPr>
          <a:xfrm>
            <a:off x="2517535" y="1000114"/>
            <a:ext cx="21259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th-TH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นำเสนอแผนผู้บริหาร</a:t>
            </a:r>
            <a:endParaRPr lang="th-TH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2" name="สี่เหลี่ยมผืนผ้า 61"/>
          <p:cNvSpPr/>
          <p:nvPr/>
        </p:nvSpPr>
        <p:spPr>
          <a:xfrm>
            <a:off x="4814839" y="1000114"/>
            <a:ext cx="2813591" cy="46166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lvl="0"/>
            <a:r>
              <a:rPr lang="th-TH" sz="2400" b="1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</a:rPr>
              <a:t>ชี้แจงนโยบายแนวทางทำงาน</a:t>
            </a:r>
            <a:endParaRPr lang="th-TH" sz="2400" b="1" dirty="0">
              <a:ln>
                <a:solidFill>
                  <a:schemeClr val="tx1"/>
                </a:solidFill>
              </a:ln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165</Words>
  <Application>Microsoft Office PowerPoint</Application>
  <PresentationFormat>นำเสนอทางหน้าจอ (16:9)</PresentationFormat>
  <Paragraphs>23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ภาพนิ่ง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ASPIRE</dc:creator>
  <cp:lastModifiedBy>ASPIRE</cp:lastModifiedBy>
  <cp:revision>3</cp:revision>
  <dcterms:created xsi:type="dcterms:W3CDTF">2019-07-27T04:35:32Z</dcterms:created>
  <dcterms:modified xsi:type="dcterms:W3CDTF">2019-07-27T05:38:51Z</dcterms:modified>
</cp:coreProperties>
</file>