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788" r:id="rId2"/>
    <p:sldId id="810" r:id="rId3"/>
    <p:sldId id="806" r:id="rId4"/>
    <p:sldId id="798" r:id="rId5"/>
    <p:sldId id="807" r:id="rId6"/>
    <p:sldId id="808" r:id="rId7"/>
    <p:sldId id="809" r:id="rId8"/>
    <p:sldId id="762" r:id="rId9"/>
  </p:sldIdLst>
  <p:sldSz cx="12192000" cy="6858000"/>
  <p:notesSz cx="6761163" cy="99425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  <a:srgbClr val="FB5FC7"/>
    <a:srgbClr val="CCFF33"/>
    <a:srgbClr val="E0FFA3"/>
    <a:srgbClr val="FFCCFF"/>
    <a:srgbClr val="FFFF99"/>
    <a:srgbClr val="FF0000"/>
    <a:srgbClr val="CC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สไตล์สีอ่อน 1 - เน้น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ลักษณะสีอ่อน 3 - เน้น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382" autoAdjust="0"/>
    <p:restoredTop sz="94671" autoAdjust="0"/>
  </p:normalViewPr>
  <p:slideViewPr>
    <p:cSldViewPr snapToGrid="0">
      <p:cViewPr varScale="1">
        <p:scale>
          <a:sx n="66" d="100"/>
          <a:sy n="66" d="100"/>
        </p:scale>
        <p:origin x="-88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FF0000"/>
                </a:solidFill>
                <a:latin typeface="Tahoma" pitchFamily="34" charset="0"/>
                <a:cs typeface="Tahoma" pitchFamily="34" charset="0"/>
              </a:defRPr>
            </a:pPr>
            <a:r>
              <a:rPr lang="th-TH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ร้อยละ</a:t>
            </a:r>
            <a:endParaRPr lang="th-TH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c:rich>
      </c:tx>
      <c:layout>
        <c:manualLayout>
          <c:xMode val="edge"/>
          <c:yMode val="edge"/>
          <c:x val="1.1439985721076536E-3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ชุดข้อมูล 1</c:v>
                </c:pt>
              </c:strCache>
            </c:strRef>
          </c:tx>
          <c:spPr>
            <a:solidFill>
              <a:srgbClr val="009900"/>
            </a:solidFill>
            <a:ln>
              <a:solidFill>
                <a:srgbClr val="009900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ศรีสะเกษ</c:v>
                </c:pt>
                <c:pt idx="1">
                  <c:v>อุบลราชธานี</c:v>
                </c:pt>
                <c:pt idx="2">
                  <c:v>ยโสธร</c:v>
                </c:pt>
                <c:pt idx="3">
                  <c:v>อำนาจเจริญ</c:v>
                </c:pt>
                <c:pt idx="4">
                  <c:v>มุกดาหาร</c:v>
                </c:pt>
                <c:pt idx="5">
                  <c:v> เขต10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ชุดข้อมูล 2</c:v>
                </c:pt>
              </c:strCache>
            </c:strRef>
          </c:tx>
          <c:spPr>
            <a:solidFill>
              <a:srgbClr val="D60093"/>
            </a:solidFill>
          </c:spPr>
          <c:invertIfNegative val="0"/>
          <c:dLbls>
            <c:dLbl>
              <c:idx val="0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lang="th-TH"/>
                    </a:pPr>
                    <a:r>
                      <a:rPr lang="en-US" b="1" dirty="0" smtClean="0">
                        <a:latin typeface="Tahoma" pitchFamily="34" charset="0"/>
                        <a:cs typeface="Tahoma" pitchFamily="34" charset="0"/>
                      </a:rPr>
                      <a:t>10.15</a:t>
                    </a:r>
                    <a:endParaRPr lang="en-US" dirty="0"/>
                  </a:p>
                </c:rich>
              </c:tx>
              <c:spPr>
                <a:noFill/>
                <a:ln>
                  <a:solidFill>
                    <a:srgbClr val="FF0000"/>
                  </a:solidFill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913018854212521E-2"/>
                  <c:y val="-2.886147831218930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lang="th-TH" b="1">
                      <a:latin typeface="Tahoma" pitchFamily="34" charset="0"/>
                      <a:cs typeface="Tahoma" pitchFamily="34" charset="0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260849045177102E-2"/>
                  <c:y val="-5.77229566243794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lang="th-TH" b="1">
                      <a:latin typeface="Tahoma" pitchFamily="34" charset="0"/>
                      <a:cs typeface="Tahoma" pitchFamily="34" charset="0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3869528281318785E-2"/>
                  <c:y val="5.2912098993931961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lang="th-TH" b="1">
                      <a:latin typeface="Tahoma" pitchFamily="34" charset="0"/>
                      <a:cs typeface="Tahoma" pitchFamily="34" charset="0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260849045177102E-2"/>
                  <c:y val="-2.88614783121898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lang="th-TH" b="1">
                      <a:latin typeface="Tahoma" pitchFamily="34" charset="0"/>
                      <a:cs typeface="Tahoma" pitchFamily="34" charset="0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8565188663247943E-2"/>
                  <c:y val="-1.73173414987833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lang="th-TH" b="1">
                      <a:latin typeface="Tahoma" pitchFamily="34" charset="0"/>
                      <a:cs typeface="Tahoma" pitchFamily="34" charset="0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th-TH"/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ศรีสะเกษ</c:v>
                </c:pt>
                <c:pt idx="1">
                  <c:v>อุบลราชธานี</c:v>
                </c:pt>
                <c:pt idx="2">
                  <c:v>ยโสธร</c:v>
                </c:pt>
                <c:pt idx="3">
                  <c:v>อำนาจเจริญ</c:v>
                </c:pt>
                <c:pt idx="4">
                  <c:v>มุกดาหาร</c:v>
                </c:pt>
                <c:pt idx="5">
                  <c:v> เขต10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10.15</c:v>
                </c:pt>
                <c:pt idx="1">
                  <c:v>10.61</c:v>
                </c:pt>
                <c:pt idx="2">
                  <c:v>15.85</c:v>
                </c:pt>
                <c:pt idx="3">
                  <c:v>11.19</c:v>
                </c:pt>
                <c:pt idx="4">
                  <c:v>15.52</c:v>
                </c:pt>
                <c:pt idx="5">
                  <c:v>11.07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750144"/>
        <c:axId val="131751936"/>
      </c:barChart>
      <c:catAx>
        <c:axId val="131750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th-TH"/>
          </a:p>
        </c:txPr>
        <c:crossAx val="131751936"/>
        <c:crosses val="autoZero"/>
        <c:auto val="1"/>
        <c:lblAlgn val="ctr"/>
        <c:lblOffset val="100"/>
        <c:noMultiLvlLbl val="0"/>
      </c:catAx>
      <c:valAx>
        <c:axId val="131751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ahoma" pitchFamily="34" charset="0"/>
                <a:cs typeface="Tahoma" pitchFamily="34" charset="0"/>
              </a:defRPr>
            </a:pPr>
            <a:endParaRPr lang="th-TH"/>
          </a:p>
        </c:txPr>
        <c:crossAx val="131750144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1">
        <a:lumMod val="40000"/>
        <a:lumOff val="60000"/>
      </a:schemeClr>
    </a:solidFill>
  </c:spPr>
  <c:txPr>
    <a:bodyPr/>
    <a:lstStyle/>
    <a:p>
      <a:pPr>
        <a:defRPr sz="1800"/>
      </a:pPr>
      <a:endParaRPr lang="th-TH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29765" cy="4968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29236" y="2"/>
            <a:ext cx="2930847" cy="4968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4C05-4CD7-4884-A1D7-431A2FD45977}" type="datetimeFigureOut">
              <a:rPr lang="th-TH" smtClean="0"/>
              <a:t>29/09/62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3299"/>
            <a:ext cx="2929765" cy="4968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29236" y="9443299"/>
            <a:ext cx="2930847" cy="4968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A2FE4-F400-4CCD-AA04-3A9ACB96B11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5232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29838" cy="498852"/>
          </a:xfrm>
          <a:prstGeom prst="rect">
            <a:avLst/>
          </a:prstGeom>
        </p:spPr>
        <p:txBody>
          <a:bodyPr vert="horz" lIns="96603" tIns="48301" rIns="96603" bIns="48301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29765" y="4"/>
            <a:ext cx="2929838" cy="498852"/>
          </a:xfrm>
          <a:prstGeom prst="rect">
            <a:avLst/>
          </a:prstGeom>
        </p:spPr>
        <p:txBody>
          <a:bodyPr vert="horz" lIns="96603" tIns="48301" rIns="96603" bIns="48301" rtlCol="0"/>
          <a:lstStyle>
            <a:lvl1pPr algn="r">
              <a:defRPr sz="1300"/>
            </a:lvl1pPr>
          </a:lstStyle>
          <a:p>
            <a:fld id="{1D981391-BF54-43B4-B560-1811C7D98E14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44600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3" tIns="48301" rIns="96603" bIns="48301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6117" y="4784839"/>
            <a:ext cx="5408930" cy="3914865"/>
          </a:xfrm>
          <a:prstGeom prst="rect">
            <a:avLst/>
          </a:prstGeom>
        </p:spPr>
        <p:txBody>
          <a:bodyPr vert="horz" lIns="96603" tIns="48301" rIns="96603" bIns="48301" rtlCol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3668"/>
            <a:ext cx="2929838" cy="498850"/>
          </a:xfrm>
          <a:prstGeom prst="rect">
            <a:avLst/>
          </a:prstGeom>
        </p:spPr>
        <p:txBody>
          <a:bodyPr vert="horz" lIns="96603" tIns="48301" rIns="96603" bIns="48301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29765" y="9443668"/>
            <a:ext cx="2929838" cy="498850"/>
          </a:xfrm>
          <a:prstGeom prst="rect">
            <a:avLst/>
          </a:prstGeom>
        </p:spPr>
        <p:txBody>
          <a:bodyPr vert="horz" lIns="96603" tIns="48301" rIns="96603" bIns="48301" rtlCol="0" anchor="b"/>
          <a:lstStyle>
            <a:lvl1pPr algn="r">
              <a:defRPr sz="1300"/>
            </a:lvl1pPr>
          </a:lstStyle>
          <a:p>
            <a:fld id="{E4F2C263-948C-4FE7-AF75-A6FECA386B0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055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65088" y="746125"/>
            <a:ext cx="6630987" cy="3730625"/>
          </a:xfrm>
        </p:spPr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th-TH" sz="1600" b="1" u="sng" dirty="0">
                <a:latin typeface="TH SarabunPSK" pitchFamily="34" charset="-34"/>
                <a:cs typeface="TH SarabunPSK" pitchFamily="34" charset="-34"/>
              </a:rPr>
              <a:t>ตัวชี้วัดที่ </a:t>
            </a:r>
            <a:r>
              <a:rPr lang="en-US" sz="1600" b="1" u="sng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en-US" sz="1600" b="1" dirty="0">
                <a:latin typeface="TH SarabunPSK" pitchFamily="34" charset="-34"/>
                <a:cs typeface="TH SarabunPSK" pitchFamily="34" charset="-34"/>
              </a:rPr>
              <a:t> :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 อัตราความสำเร็จการรักษาผู้ป่วยวัณโรครายใหม่และกลับเป็นซ้ำ </a:t>
            </a:r>
          </a:p>
          <a:p>
            <a:pPr algn="l"/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เป้าหมายร้อยละ </a:t>
            </a:r>
            <a:r>
              <a:rPr lang="en-US" sz="1600" b="1" dirty="0">
                <a:latin typeface="TH SarabunPSK" pitchFamily="34" charset="-34"/>
                <a:cs typeface="TH SarabunPSK" pitchFamily="34" charset="-34"/>
              </a:rPr>
              <a:t>85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algn="l"/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กลุ่มเป้าหมาย</a:t>
            </a:r>
            <a:r>
              <a:rPr lang="en-US" sz="1600" b="1" dirty="0">
                <a:latin typeface="TH SarabunPSK" pitchFamily="34" charset="-34"/>
                <a:cs typeface="TH SarabunPSK" pitchFamily="34" charset="-34"/>
              </a:rPr>
              <a:t>:  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ผู้ป่วยวัณโรคทุกประเภท ทั้งผู้ป่วยไทย ผู้ป่วยไม่ใช่ไทย และผู้ป่วยในเรือนจำ ที่รักษาในโรงพยาบาลรัฐทั้งในและนอกสังกัดกระทรวงสาธารณสุข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algn="l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ความสำเร็จการรักษาวัดจากผู้ป่วยวัณโรคมีผลการรักษาหายจากโรค โดยมีการยืนยันจาก </a:t>
            </a:r>
            <a:r>
              <a:rPr lang="en-US" sz="1600" dirty="0">
                <a:latin typeface="TH SarabunPSK" pitchFamily="34" charset="-34"/>
                <a:cs typeface="TH SarabunPSK" pitchFamily="34" charset="-34"/>
              </a:rPr>
              <a:t>Lab 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ในเดือนสุดท้ายของการรักษาและรักษาครบตามกำหนด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algn="l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ประเมินจากโปรแกรม </a:t>
            </a:r>
            <a:r>
              <a:rPr lang="en-US" sz="1600" dirty="0">
                <a:latin typeface="TH SarabunPSK" pitchFamily="34" charset="-34"/>
                <a:cs typeface="TH SarabunPSK" pitchFamily="34" charset="-34"/>
              </a:rPr>
              <a:t>TBCM 2010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 โดยวัดอัตราความสำเร็จครบรอบรายงาน เมื่อสิ้นสุดเดือนมิถุนายน </a:t>
            </a:r>
            <a:r>
              <a:rPr lang="en-US" sz="1600" dirty="0">
                <a:latin typeface="TH SarabunPSK" pitchFamily="34" charset="-34"/>
                <a:cs typeface="TH SarabunPSK" pitchFamily="34" charset="-34"/>
              </a:rPr>
              <a:t>2560</a:t>
            </a: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โดยมี 2 มาตรการ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 คือ 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มาตรการที่ 1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 เร่งรัดการค้นหาผู้ติดเชื้อวัณโรคและผู้ป่วยในกลุ่มเสี่ยงเป้าหมาย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วัดความสำเร็จจาก ร้อยละผู้ป่วยที่มีประวัติการรักษาวัณโรคมาก่อนมีผลตรวจทดสอบความไวต่อยา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เป้าหมาย  3  เดือน ร้อยละ 45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เป้าหมาย  6  เดือน ร้อยละ 55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เป้าหมาย  9  เดือน ร้อยละ 65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เป้าหมาย 12 เดือน ร้อยละ 75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มาตรการที่ 2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 การดูแลรักษาผู้ติดเชื้อวัณโรคและผู้ป่วยตามมาตรฐานให้หายและกินยาครบ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วัดความสำเร็จจากร้อยละของผู้ป่วยวัณโรคมีอัตราการขาดยาลดลง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เป้าหมาย  3  เดือน	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วิเคราะห์สถานการณ์การขาดยาและจัดทำแผนงานรองรับการแก้ปัญหาในระดับพื้นที่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ร้อยละ 2 ของผู้ป่วยที่ขึ้นทะเบียนรักษามีอัตราการขาดยาลดลง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เป้าหมาย  6  เดือน</a:t>
            </a:r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	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ความครอบคลุมของการใช้มาตรการลดอัตราการขาดยา ไม่น้อยกว่าร้อยละ 50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ร้อยละ 2 ของผู้ป่วยที่ขึ้นทะเบียนรักษามีอัตราการขาดยาลดลง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เป้าหมาย  9  เดือน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การใช้มาตรการลดอัตราการขาดยาครอบคลุมผู้ป่วยทุกราย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ร้อยละ 3 ของผู้ป่วยที่ขึ้นทะเบียนรักษามีอัตราการขาดยาลดลง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>
                <a:latin typeface="TH SarabunPSK" pitchFamily="34" charset="-34"/>
                <a:cs typeface="TH SarabunPSK" pitchFamily="34" charset="-34"/>
              </a:rPr>
              <a:t>เป้าหมาย 12 เดือน	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วิเคราะห์และประเมินผลสำเร็จของมาตรการและถ่ายทอด </a:t>
            </a:r>
            <a:r>
              <a:rPr lang="en-US" sz="1600" dirty="0">
                <a:latin typeface="TH SarabunPSK" pitchFamily="34" charset="-34"/>
                <a:cs typeface="TH SarabunPSK" pitchFamily="34" charset="-34"/>
              </a:rPr>
              <a:t>Best practice</a:t>
            </a:r>
          </a:p>
          <a:p>
            <a:pPr lvl="0"/>
            <a:r>
              <a:rPr lang="th-TH" sz="1600" dirty="0">
                <a:latin typeface="TH SarabunPSK" pitchFamily="34" charset="-34"/>
                <a:cs typeface="TH SarabunPSK" pitchFamily="34" charset="-34"/>
              </a:rPr>
              <a:t>- ร้อยละ 3 ของผู้ป่วยที่ขึ้นทะเบียนรักษามีอัตราการขาดยาลดลง</a:t>
            </a:r>
            <a:endParaRPr lang="en-US" sz="16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698B10-A5F3-4857-996F-99805AA25180}" type="slidenum">
              <a:rPr lang="th-TH" smtClean="0"/>
              <a:pPr/>
              <a:t>2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59567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332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111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41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3647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760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031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4891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9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93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846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dirty="0" smtClean="0"/>
              <a:t>คลิกเพื่อแก้ไขสไตล์ชื่อเรื่องต้นแบบ</a:t>
            </a:r>
            <a:endParaRPr lang="th-TH" dirty="0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73630-E9EC-43EC-8D1B-89AC7BB8F745}" type="datetimeFigureOut">
              <a:rPr lang="th-TH" smtClean="0"/>
              <a:pPr/>
              <a:t>29/09/62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37DDF-3B53-4B7E-BA49-9ADB93D988A5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1041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FreesiaUPC" panose="020B0604020202020204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ม้วนกระดาษแนวนอน 2"/>
          <p:cNvSpPr/>
          <p:nvPr/>
        </p:nvSpPr>
        <p:spPr>
          <a:xfrm>
            <a:off x="0" y="7981"/>
            <a:ext cx="12191999" cy="6809676"/>
          </a:xfrm>
          <a:prstGeom prst="horizontalScroll">
            <a:avLst/>
          </a:prstGeom>
          <a:solidFill>
            <a:srgbClr val="FB5F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9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วาระการประชุม</a:t>
            </a:r>
            <a:r>
              <a:rPr lang="th-TH" sz="7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sz="7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32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กลุ่มงานควบคุมโรคไม่ติดต่อ สุขภาพจิตและ</a:t>
            </a:r>
            <a:r>
              <a:rPr lang="th-TH" sz="3200" b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ยาเสพติด</a:t>
            </a:r>
            <a:endParaRPr lang="th-TH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h-TH" sz="4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30  กันยายน 2562 </a:t>
            </a:r>
          </a:p>
        </p:txBody>
      </p:sp>
      <p:pic>
        <p:nvPicPr>
          <p:cNvPr id="6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834838" cy="82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4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1127448" y="2108"/>
            <a:ext cx="11064552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"/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การเข้าถึงบริการของกลุ่ม สมาธิสั้น (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ADHD</a:t>
            </a:r>
            <a:r>
              <a:rPr lang="th-TH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เทียบกับ</a:t>
            </a:r>
            <a:b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การคาด</a:t>
            </a:r>
            <a:r>
              <a:rPr lang="th-TH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ประมาณผู้ป่วยใน</a:t>
            </a:r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พื้นที่เขต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10 </a:t>
            </a:r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เป้าหมาย ร้อยละ 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  <a:endParaRPr lang="th-TH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แผนภูมิ 1"/>
          <p:cNvGraphicFramePr/>
          <p:nvPr>
            <p:extLst>
              <p:ext uri="{D42A27DB-BD31-4B8C-83A1-F6EECF244321}">
                <p14:modId xmlns:p14="http://schemas.microsoft.com/office/powerpoint/2010/main" val="1689033227"/>
              </p:ext>
            </p:extLst>
          </p:nvPr>
        </p:nvGraphicFramePr>
        <p:xfrm>
          <a:off x="990200" y="1484788"/>
          <a:ext cx="10289597" cy="4400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รูปภาพ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2" y="0"/>
            <a:ext cx="960107" cy="8513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726068" y="6376839"/>
            <a:ext cx="2878903" cy="338554"/>
          </a:xfrm>
          <a:prstGeom prst="rect">
            <a:avLst/>
          </a:prstGeom>
          <a:solidFill>
            <a:srgbClr val="FFCC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ที่มา </a:t>
            </a:r>
            <a:r>
              <a:rPr lang="en-US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HDC 20/8/2562</a:t>
            </a:r>
            <a:endParaRPr lang="th-TH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8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0599" y="1877106"/>
            <a:ext cx="11249025" cy="35394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h-TH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กิจกรรมเร่งรัด</a:t>
            </a:r>
            <a:br>
              <a:rPr lang="th-TH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1. จัดประชุมแพทย์  เภสัชกร  และเจ้าหน้าที่ผู้เกี่ยวข้อง</a:t>
            </a:r>
            <a:br>
              <a:rPr lang="th-TH" sz="3200" b="1" dirty="0" smtClean="0"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2. จัดทำแผนเร่งรัดการ</a:t>
            </a:r>
            <a:r>
              <a:rPr lang="th-TH" sz="3200" b="1" dirty="0">
                <a:latin typeface="Tahoma" pitchFamily="34" charset="0"/>
                <a:cs typeface="Tahoma" pitchFamily="34" charset="0"/>
              </a:rPr>
              <a:t>ตรวจวินิจฉัยโรคจิตเวช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เด็ก</a:t>
            </a:r>
            <a:br>
              <a:rPr lang="th-TH" sz="3200" b="1" dirty="0" smtClean="0"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     ในเด็ก</a:t>
            </a:r>
            <a:r>
              <a:rPr lang="th-TH" sz="3200" b="1" dirty="0">
                <a:latin typeface="Tahoma" pitchFamily="34" charset="0"/>
                <a:cs typeface="Tahoma" pitchFamily="34" charset="0"/>
              </a:rPr>
              <a:t>อายุ 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6-15 </a:t>
            </a:r>
            <a:r>
              <a:rPr lang="th-TH" sz="3200" b="1" dirty="0">
                <a:latin typeface="Tahoma" pitchFamily="34" charset="0"/>
                <a:cs typeface="Tahoma" pitchFamily="34" charset="0"/>
              </a:rPr>
              <a:t>ปี 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เสี่ยง</a:t>
            </a:r>
            <a:r>
              <a:rPr lang="th-TH" sz="3200" b="1" dirty="0">
                <a:latin typeface="Tahoma" pitchFamily="34" charset="0"/>
                <a:cs typeface="Tahoma" pitchFamily="34" charset="0"/>
              </a:rPr>
              <a:t>ต่อการป่วยด้วยโรคจิตเวช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เด็ก</a:t>
            </a:r>
            <a:br>
              <a:rPr lang="th-TH" sz="3200" b="1" dirty="0" smtClean="0"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     (โรคสมาธิสั้น   </a:t>
            </a:r>
            <a:r>
              <a:rPr lang="th-TH" sz="3200" b="1" dirty="0" err="1" smtClean="0">
                <a:latin typeface="Tahoma" pitchFamily="34" charset="0"/>
                <a:cs typeface="Tahoma" pitchFamily="34" charset="0"/>
              </a:rPr>
              <a:t>ออทิสติก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 โรคบกพร่องการเรียนรู้     </a:t>
            </a:r>
            <a:br>
              <a:rPr lang="th-TH" sz="3200" b="1" dirty="0" smtClean="0">
                <a:latin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      และสติปัญญาบกพร่อง)</a:t>
            </a:r>
            <a:endParaRPr lang="en-US" sz="3200" b="1" dirty="0">
              <a:latin typeface="Tahoma" pitchFamily="34" charset="0"/>
              <a:cs typeface="Tahoma" pitchFamily="34" charset="0"/>
            </a:endParaRPr>
          </a:p>
          <a:p>
            <a:pPr lvl="0"/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2. ขอ</a:t>
            </a:r>
            <a:r>
              <a:rPr lang="th-TH" sz="3200" b="1" dirty="0">
                <a:latin typeface="Tahoma" pitchFamily="34" charset="0"/>
                <a:cs typeface="Tahoma" pitchFamily="34" charset="0"/>
              </a:rPr>
              <a:t>ความอนุเคราะห์บุคลากรแพทย์ออกตรวจ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วินิจฉัย</a:t>
            </a:r>
            <a:endParaRPr lang="en-US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5102" y="196370"/>
            <a:ext cx="9515746" cy="1107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h-TH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การดำเนินงานโรคจิตเวช</a:t>
            </a:r>
            <a:endParaRPr lang="en-U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36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8531" y="1877106"/>
            <a:ext cx="10219763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h-TH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endParaRPr lang="en-US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2949" y="0"/>
            <a:ext cx="5338321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th-TH" sz="54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กิจกรรมดำเนินงาน</a:t>
            </a:r>
            <a:endParaRPr lang="en-US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52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  <a:tab pos="2700338" algn="l"/>
                <a:tab pos="3690938" algn="l"/>
              </a:tabLst>
            </a:pP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596800"/>
              </p:ext>
            </p:extLst>
          </p:nvPr>
        </p:nvGraphicFramePr>
        <p:xfrm>
          <a:off x="430304" y="1317812"/>
          <a:ext cx="11429999" cy="5515446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374313"/>
                <a:gridCol w="1374313"/>
                <a:gridCol w="1374313"/>
                <a:gridCol w="1374313"/>
                <a:gridCol w="1589350"/>
                <a:gridCol w="2487183"/>
                <a:gridCol w="1856214"/>
              </a:tblGrid>
              <a:tr h="564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ว.ด.ป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เวลา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เด็กเสี่ยงที่คัดกรอง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นัดเด็ก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เสี่ยง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รอแพทย์ตรวจ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แพทย์ออกตรวจ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E0FF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984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24 ก.ย.62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ขุนหาญ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219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นพ.อรรถวุฒิ  ธรรมชาติ</a:t>
                      </a:r>
                      <a:b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พญ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.ศศิวิมล 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ศิริวัฒน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กรกุล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รพ.อุทุมพรพิสัย</a:t>
                      </a:r>
                      <a: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รพ.น้ำเกลี้ยง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984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25 ก.ย.62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ศรีรัตนะ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251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84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นพ.อรรถวุฒิ  ธรรมชาติ</a:t>
                      </a:r>
                      <a:b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นพ.อภิสิทธื  ทับช่วยขวา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รพ.อุทุมพรพิสัย</a:t>
                      </a:r>
                      <a: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รพ.ยางชุมน้อย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984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26 ก.ย.62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กันทรลักษ์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384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47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นพ.อรรถวุฒิ  ธรรมชาติ</a:t>
                      </a:r>
                      <a:b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นพ.อภิ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สิทธื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ทับช่วยขวา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รพ.อุทุมพรพิสัย</a:t>
                      </a:r>
                      <a: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รพ.ยางชุมน้อย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664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27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ก.ย.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62 </a:t>
                      </a:r>
                      <a:endParaRPr lang="th-TH" sz="1600" b="1" dirty="0"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เบญจลักษ์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115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58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นพ.เชิดชาติ  วิทูรา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ภรณ์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นพ.อภิ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สิทธื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ทับช่วยขวา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</a:t>
                      </a:r>
                      <a:r>
                        <a:rPr lang="th-TH" sz="16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พยุห์</a:t>
                      </a:r>
                      <a: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en-US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รพ.ยางชุมน้อย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664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24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ก.ย. 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62</a:t>
                      </a:r>
                      <a:endParaRPr lang="th-TH" sz="1600" b="1" dirty="0"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 smtClean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ปรางค์กู่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30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10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นพ.วีรยุทธ์ แก้วโมก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รพ.ภูสิงห์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492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999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238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สี่เหลี่ยมผืนผ้า 5"/>
          <p:cNvSpPr/>
          <p:nvPr/>
        </p:nvSpPr>
        <p:spPr>
          <a:xfrm>
            <a:off x="383241" y="804175"/>
            <a:ext cx="11470341" cy="400110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pPr algn="ctr"/>
            <a:r>
              <a:rPr lang="th-TH" sz="2000" b="1" dirty="0">
                <a:latin typeface="Tahoma" pitchFamily="34" charset="0"/>
                <a:cs typeface="Tahoma" pitchFamily="34" charset="0"/>
              </a:rPr>
              <a:t>แผนเร่งรัดการตรวจวินิจฉัยเด็กกลุ่มเสี่ยงได้รับการคัดกรองโรคจิตเวชเด็ก  จังหวัดศรีสะ</a:t>
            </a:r>
            <a:r>
              <a:rPr lang="th-TH" sz="2000" b="1" dirty="0" err="1">
                <a:latin typeface="Tahoma" pitchFamily="34" charset="0"/>
                <a:cs typeface="Tahoma" pitchFamily="34" charset="0"/>
              </a:rPr>
              <a:t>เกษ</a:t>
            </a:r>
            <a:endParaRPr lang="en-US" sz="20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84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74420" y="-83351"/>
            <a:ext cx="832432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ผลการดำเนินงาน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30" y="-83351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730656"/>
              </p:ext>
            </p:extLst>
          </p:nvPr>
        </p:nvGraphicFramePr>
        <p:xfrm>
          <a:off x="995083" y="696688"/>
          <a:ext cx="11026588" cy="6037941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018013"/>
                <a:gridCol w="1009303"/>
                <a:gridCol w="1070919"/>
                <a:gridCol w="928214"/>
                <a:gridCol w="936727"/>
                <a:gridCol w="873435"/>
                <a:gridCol w="1012679"/>
                <a:gridCol w="1039542"/>
                <a:gridCol w="897205"/>
                <a:gridCol w="851504"/>
                <a:gridCol w="1389047"/>
              </a:tblGrid>
              <a:tr h="920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800" b="1" dirty="0" err="1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ว.ด.ป</a:t>
                      </a: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เวลา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รพ.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เด็กเสี่ยงรอตรวจ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</a:b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ตรวจ</a:t>
                      </a:r>
                      <a:r>
                        <a:rPr lang="th-TH" sz="18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พบ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รวม</a:t>
                      </a:r>
                      <a:r>
                        <a:rPr lang="en-US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 </a:t>
                      </a:r>
                      <a:r>
                        <a:rPr lang="en-US" sz="1800" b="1" dirty="0" err="1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Dx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/>
                      </a:r>
                      <a:br>
                        <a:rPr lang="th-TH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</a:br>
                      <a:r>
                        <a:rPr lang="th-TH" sz="18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อื่นๆ</a:t>
                      </a: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1226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สมาธิสั้น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(</a:t>
                      </a: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ADHD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)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err="1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ออทิสติก</a:t>
                      </a:r>
                      <a:endParaRPr lang="th-TH" sz="1600" b="1" dirty="0" smtClean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(</a:t>
                      </a: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ASD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)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บกพร่องการเรียนรู้</a:t>
                      </a:r>
                      <a:endParaRPr lang="en-US" sz="1600" b="1" dirty="0" smtClean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(</a:t>
                      </a: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LD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)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สติปัญญาบกพร่อง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(</a:t>
                      </a: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ID</a:t>
                      </a: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)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ราย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ร้อยละ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ส่งต่อ/นัดปรับพฤติกรรม</a:t>
                      </a: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/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741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24 ก.ย.62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ขุนหาญ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26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26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66.66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13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5452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25 ก.ย.62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  <a:latin typeface="Tahoma" pitchFamily="34" charset="0"/>
                          <a:cs typeface="Tahoma" pitchFamily="34" charset="0"/>
                        </a:rPr>
                        <a:t>ศรีรัตนะ</a:t>
                      </a:r>
                      <a:endParaRPr lang="en-US" sz="1600" b="1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84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78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78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92.85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6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590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26 ก.ย.62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กันทร</a:t>
                      </a:r>
                      <a:r>
                        <a:rPr lang="th-TH" sz="14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ลักษ์</a:t>
                      </a:r>
                      <a:endParaRPr lang="en-US" sz="14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47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39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82.97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5452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27 ก.ย.62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เบญจ</a:t>
                      </a:r>
                      <a:r>
                        <a:rPr lang="th-TH" sz="1400" b="1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ลักษ์</a:t>
                      </a:r>
                      <a:endParaRPr lang="en-US" sz="14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58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51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r>
                        <a:rPr lang="th-TH" sz="1600" b="1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51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87.93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817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24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r>
                        <a:rPr lang="th-TH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ก.ย. 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62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13.00น-16.30น.</a:t>
                      </a:r>
                      <a:endParaRPr lang="en-US" sz="1600" b="1" dirty="0" smtClean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ปรางค์กู่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10</a:t>
                      </a: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9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90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baseline="0" dirty="0" smtClean="0"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1 </a:t>
                      </a:r>
                      <a:endParaRPr lang="en-US" sz="1600" b="1" dirty="0"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  <a:tr h="650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238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208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208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87.39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31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89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4169" y="1312021"/>
            <a:ext cx="11436626" cy="495520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ผลการคัดกรองโดย</a:t>
            </a:r>
            <a:r>
              <a:rPr lang="en-US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PG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เด็ก และส่งแพทย์ตรวจ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วินิจฉัยโรค</a:t>
            </a:r>
            <a:b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ได้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ร้อยละ </a:t>
            </a:r>
            <a:r>
              <a:rPr lang="en-US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87 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แสดงถึงคุณภาพการคัดกรองของพยาบาล</a:t>
            </a:r>
            <a:r>
              <a:rPr lang="en-US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ควร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มีการพัฒนาการใช้เครื่องมือเพิ่มขึ้น เพื่อแพทย์จะได้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วินิจฉัย</a:t>
            </a:r>
            <a:b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ถูกต้องแม่นยำและมั่นใจมากขึ้น </a:t>
            </a:r>
            <a:endParaRPr lang="en-US" b="1" dirty="0" smtClean="0">
              <a:ln w="11430"/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2.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พัฒนาศักยภาพกุมารแพทย์</a:t>
            </a: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แพทย์ทั่วไปในรพ.ทุกแห่งให้มี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ความ</a:t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    มั่นใจ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ในการวินิจฉัยโรคจิตเวชเด็ก และการจัดซื้อยารักษาโรค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สมาธิ</a:t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    สั้น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เพื่อจ่ายให้เด็กครบทุกแห่ง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การบันทึกข้อมูลใน 43 แฟ้มให้ถูกต้อง  (สมาธิสั้น </a:t>
            </a:r>
            <a:r>
              <a:rPr lang="en-US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F90.0-F90.9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th-TH" b="1" dirty="0" smtClean="0">
              <a:ln w="11430"/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4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หลังดำเนินการ ผลงานเพิ่มขึ้น จากร้อย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ละ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10.15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ส.ค.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เป็นร้อย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ละ 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12.53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(ณ 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28 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ก.ย.</a:t>
            </a:r>
            <a:r>
              <a:rPr lang="en-US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62</a:t>
            </a:r>
            <a:r>
              <a:rPr lang="th-TH" b="1" dirty="0" smtClean="0">
                <a:ln w="11430"/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r>
              <a:rPr lang="th-TH" sz="3200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endParaRPr lang="en-US" sz="1800" b="1" dirty="0">
              <a:ln w="11430"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99447" y="196370"/>
            <a:ext cx="7059706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ข้อเสนอ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89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43000" y="103869"/>
            <a:ext cx="10515600" cy="1325563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th-TH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ขอขอบพระคุณผู้บริหารและบุคลากรแพทย์ </a:t>
            </a:r>
            <a:endParaRPr lang="th-TH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65652" y="1605585"/>
            <a:ext cx="11860695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. นายแพทย์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เชิดชาติ </a:t>
            </a:r>
            <a:r>
              <a:rPr lang="th-TH" b="1" dirty="0" err="1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วิฑู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รา</a:t>
            </a:r>
            <a:r>
              <a:rPr lang="th-TH" b="1" dirty="0" err="1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ภรณ์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ผู้อำนวยการโรงพยาบาล</a:t>
            </a:r>
            <a:r>
              <a:rPr lang="th-TH" b="1" dirty="0" err="1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พยุห์</a:t>
            </a:r>
            <a:endParaRPr lang="th-TH" b="1" dirty="0">
              <a:ln w="11430"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. นายแพทย์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อรรถวุฒิ ธรรมชาติ นายแพทย์ชำนาญการ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  โรงพยาบาล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อุทุมพรพิสัย</a:t>
            </a:r>
          </a:p>
          <a:p>
            <a:pPr marL="0" indent="0">
              <a:buNone/>
            </a:pP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. นายแพทย์ 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อภิสิทธิ์ ทับช่วยขวา นายแพทย์ชำนาญการ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  โรงพยาบาล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ยางชุมน้อย    </a:t>
            </a:r>
            <a:r>
              <a:rPr lang="en-US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buNone/>
            </a:pPr>
            <a:r>
              <a:rPr lang="en-US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. นายแพทย์ 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วีระ</a:t>
            </a:r>
            <a:r>
              <a:rPr lang="th-TH" b="1" dirty="0" err="1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ยุทธ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แก้วโมก นายแพทย์ชำนาญการ </a:t>
            </a: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b="1" dirty="0" smtClean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   โรงพยาบาล</a:t>
            </a: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ภูสิงห์</a:t>
            </a:r>
          </a:p>
          <a:p>
            <a:pPr marL="0" indent="0">
              <a:buNone/>
            </a:pPr>
            <a:r>
              <a:rPr lang="th-TH" b="1" dirty="0">
                <a:ln w="11430"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b="1" dirty="0" smtClean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ที่</a:t>
            </a:r>
            <a:r>
              <a:rPr lang="th-TH" b="1" dirty="0">
                <a:ln w="11430"/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เสียสละเวลาในการออกตรวจวินิจฉัยให้กับอำเภอในเครือข่ายเป็นอย่างสูง </a:t>
            </a:r>
            <a:endParaRPr lang="en-US" b="1" dirty="0">
              <a:ln w="11430"/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th-TH" dirty="0">
              <a:solidFill>
                <a:srgbClr val="0000FF"/>
              </a:solidFill>
            </a:endParaRPr>
          </a:p>
        </p:txBody>
      </p:sp>
      <p:pic>
        <p:nvPicPr>
          <p:cNvPr id="4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616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พระอาทิตย์ 2"/>
          <p:cNvSpPr/>
          <p:nvPr/>
        </p:nvSpPr>
        <p:spPr>
          <a:xfrm>
            <a:off x="1089212" y="927847"/>
            <a:ext cx="10569388" cy="5082988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ม้วนกระดาษแนวนอน 1"/>
          <p:cNvSpPr/>
          <p:nvPr/>
        </p:nvSpPr>
        <p:spPr>
          <a:xfrm>
            <a:off x="242047" y="0"/>
            <a:ext cx="11725835" cy="6857999"/>
          </a:xfrm>
          <a:prstGeom prst="horizontalScroll">
            <a:avLst/>
          </a:prstGeom>
          <a:solidFill>
            <a:srgbClr val="FB5F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99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th-TH" sz="239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สวัสดี</a:t>
            </a:r>
            <a:r>
              <a:rPr lang="th-TH" sz="199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h-TH" sz="199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th-TH" sz="19900" dirty="0"/>
          </a:p>
        </p:txBody>
      </p:sp>
      <p:sp>
        <p:nvSpPr>
          <p:cNvPr id="7" name="สี่เหลี่ยมมุมมน 1"/>
          <p:cNvSpPr/>
          <p:nvPr/>
        </p:nvSpPr>
        <p:spPr>
          <a:xfrm>
            <a:off x="1089212" y="1606922"/>
            <a:ext cx="10408024" cy="3973607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60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th-TH" sz="5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6000" dirty="0">
              <a:solidFill>
                <a:srgbClr val="008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Picture 2" descr="C:\Users\Administrator\Desktop\ตรากระทรวงสาธารณสุขใหม่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5" y="0"/>
            <a:ext cx="928968" cy="94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74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12993</TotalTime>
  <Words>557</Words>
  <Application>Microsoft Office PowerPoint</Application>
  <PresentationFormat>กำหนดเอง</PresentationFormat>
  <Paragraphs>193</Paragraphs>
  <Slides>8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  ขอขอบพระคุณผู้บริหารและบุคลากรแพทย์ 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Dell008</dc:creator>
  <cp:lastModifiedBy>Windows User</cp:lastModifiedBy>
  <cp:revision>2036</cp:revision>
  <cp:lastPrinted>2019-09-29T08:27:18Z</cp:lastPrinted>
  <dcterms:created xsi:type="dcterms:W3CDTF">2016-02-06T15:27:53Z</dcterms:created>
  <dcterms:modified xsi:type="dcterms:W3CDTF">2019-09-29T08:42:24Z</dcterms:modified>
</cp:coreProperties>
</file>