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nantason Bold" panose="020B0604020202020204" charset="-34"/>
      <p:regular r:id="rId9"/>
    </p:embeddedFont>
    <p:embeddedFont>
      <p:font typeface="Canva Sans Bold" panose="020B0604020202020204" charset="0"/>
      <p:regular r:id="rId10"/>
    </p:embeddedFont>
    <p:embeddedFont>
      <p:font typeface="Poppi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sv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10.sv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svg"/><Relationship Id="rId10" Type="http://schemas.openxmlformats.org/officeDocument/2006/relationships/image" Target="../media/image27.svg"/><Relationship Id="rId4" Type="http://schemas.openxmlformats.org/officeDocument/2006/relationships/image" Target="../media/image6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58715"/>
            <a:ext cx="9144000" cy="3086100"/>
            <a:chOff x="0" y="0"/>
            <a:chExt cx="382405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4051" cy="812800"/>
            </a:xfrm>
            <a:custGeom>
              <a:avLst/>
              <a:gdLst/>
              <a:ahLst/>
              <a:cxnLst/>
              <a:rect l="l" t="t" r="r" b="b"/>
              <a:pathLst>
                <a:path w="3824051" h="812800">
                  <a:moveTo>
                    <a:pt x="27194" y="0"/>
                  </a:moveTo>
                  <a:lnTo>
                    <a:pt x="3796857" y="0"/>
                  </a:lnTo>
                  <a:cubicBezTo>
                    <a:pt x="3811875" y="0"/>
                    <a:pt x="3824051" y="12175"/>
                    <a:pt x="3824051" y="27194"/>
                  </a:cubicBezTo>
                  <a:lnTo>
                    <a:pt x="3824051" y="785606"/>
                  </a:lnTo>
                  <a:cubicBezTo>
                    <a:pt x="3824051" y="800625"/>
                    <a:pt x="3811875" y="812800"/>
                    <a:pt x="3796857" y="812800"/>
                  </a:cubicBezTo>
                  <a:lnTo>
                    <a:pt x="27194" y="812800"/>
                  </a:lnTo>
                  <a:cubicBezTo>
                    <a:pt x="12175" y="812800"/>
                    <a:pt x="0" y="800625"/>
                    <a:pt x="0" y="785606"/>
                  </a:cubicBezTo>
                  <a:lnTo>
                    <a:pt x="0" y="27194"/>
                  </a:lnTo>
                  <a:cubicBezTo>
                    <a:pt x="0" y="12175"/>
                    <a:pt x="12175" y="0"/>
                    <a:pt x="27194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405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727170"/>
            <a:ext cx="5819918" cy="157010"/>
            <a:chOff x="0" y="0"/>
            <a:chExt cx="1532818" cy="413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2818" cy="41352"/>
            </a:xfrm>
            <a:custGeom>
              <a:avLst/>
              <a:gdLst/>
              <a:ahLst/>
              <a:cxnLst/>
              <a:rect l="l" t="t" r="r" b="b"/>
              <a:pathLst>
                <a:path w="1532818" h="41352">
                  <a:moveTo>
                    <a:pt x="20676" y="0"/>
                  </a:moveTo>
                  <a:lnTo>
                    <a:pt x="1512142" y="0"/>
                  </a:lnTo>
                  <a:cubicBezTo>
                    <a:pt x="1517625" y="0"/>
                    <a:pt x="1522884" y="2178"/>
                    <a:pt x="1526762" y="6056"/>
                  </a:cubicBezTo>
                  <a:cubicBezTo>
                    <a:pt x="1530640" y="9933"/>
                    <a:pt x="1532818" y="15192"/>
                    <a:pt x="1532818" y="20676"/>
                  </a:cubicBezTo>
                  <a:lnTo>
                    <a:pt x="1532818" y="20676"/>
                  </a:lnTo>
                  <a:cubicBezTo>
                    <a:pt x="1532818" y="32095"/>
                    <a:pt x="1523561" y="41352"/>
                    <a:pt x="1512142" y="41352"/>
                  </a:cubicBezTo>
                  <a:lnTo>
                    <a:pt x="20676" y="41352"/>
                  </a:lnTo>
                  <a:cubicBezTo>
                    <a:pt x="15192" y="41352"/>
                    <a:pt x="9933" y="39174"/>
                    <a:pt x="6056" y="35296"/>
                  </a:cubicBezTo>
                  <a:cubicBezTo>
                    <a:pt x="2178" y="31419"/>
                    <a:pt x="0" y="26160"/>
                    <a:pt x="0" y="20676"/>
                  </a:cubicBezTo>
                  <a:lnTo>
                    <a:pt x="0" y="20676"/>
                  </a:lnTo>
                  <a:cubicBezTo>
                    <a:pt x="0" y="15192"/>
                    <a:pt x="2178" y="9933"/>
                    <a:pt x="6056" y="6056"/>
                  </a:cubicBezTo>
                  <a:cubicBezTo>
                    <a:pt x="9933" y="2178"/>
                    <a:pt x="15192" y="0"/>
                    <a:pt x="206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32818" cy="79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86111" y="1542483"/>
            <a:ext cx="2403518" cy="2241814"/>
          </a:xfrm>
          <a:custGeom>
            <a:avLst/>
            <a:gdLst/>
            <a:ahLst/>
            <a:cxnLst/>
            <a:rect l="l" t="t" r="r" b="b"/>
            <a:pathLst>
              <a:path w="2403518" h="2241814">
                <a:moveTo>
                  <a:pt x="0" y="0"/>
                </a:moveTo>
                <a:lnTo>
                  <a:pt x="2403519" y="0"/>
                </a:lnTo>
                <a:lnTo>
                  <a:pt x="2403519" y="2241814"/>
                </a:lnTo>
                <a:lnTo>
                  <a:pt x="0" y="224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30854" y="1542483"/>
            <a:ext cx="2298756" cy="2283781"/>
          </a:xfrm>
          <a:custGeom>
            <a:avLst/>
            <a:gdLst/>
            <a:ahLst/>
            <a:cxnLst/>
            <a:rect l="l" t="t" r="r" b="b"/>
            <a:pathLst>
              <a:path w="2298756" h="2283781">
                <a:moveTo>
                  <a:pt x="0" y="0"/>
                </a:moveTo>
                <a:lnTo>
                  <a:pt x="2298756" y="0"/>
                </a:lnTo>
                <a:lnTo>
                  <a:pt x="2298756" y="2283781"/>
                </a:lnTo>
                <a:lnTo>
                  <a:pt x="0" y="2283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60980" y="1432828"/>
            <a:ext cx="2966040" cy="2319260"/>
          </a:xfrm>
          <a:custGeom>
            <a:avLst/>
            <a:gdLst/>
            <a:ahLst/>
            <a:cxnLst/>
            <a:rect l="l" t="t" r="r" b="b"/>
            <a:pathLst>
              <a:path w="2966040" h="2319260">
                <a:moveTo>
                  <a:pt x="0" y="0"/>
                </a:moveTo>
                <a:lnTo>
                  <a:pt x="2966040" y="0"/>
                </a:lnTo>
                <a:lnTo>
                  <a:pt x="2966040" y="2319260"/>
                </a:lnTo>
                <a:lnTo>
                  <a:pt x="0" y="2319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57319" y="1429072"/>
            <a:ext cx="2536955" cy="2355225"/>
          </a:xfrm>
          <a:custGeom>
            <a:avLst/>
            <a:gdLst/>
            <a:ahLst/>
            <a:cxnLst/>
            <a:rect l="l" t="t" r="r" b="b"/>
            <a:pathLst>
              <a:path w="2536955" h="2355225">
                <a:moveTo>
                  <a:pt x="0" y="0"/>
                </a:moveTo>
                <a:lnTo>
                  <a:pt x="2536955" y="0"/>
                </a:lnTo>
                <a:lnTo>
                  <a:pt x="2536955" y="2355225"/>
                </a:lnTo>
                <a:lnTo>
                  <a:pt x="0" y="2355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27674" y="1524743"/>
            <a:ext cx="2420952" cy="2319260"/>
          </a:xfrm>
          <a:custGeom>
            <a:avLst/>
            <a:gdLst/>
            <a:ahLst/>
            <a:cxnLst/>
            <a:rect l="l" t="t" r="r" b="b"/>
            <a:pathLst>
              <a:path w="2420952" h="2319260">
                <a:moveTo>
                  <a:pt x="0" y="0"/>
                </a:moveTo>
                <a:lnTo>
                  <a:pt x="2420952" y="0"/>
                </a:lnTo>
                <a:lnTo>
                  <a:pt x="2420952" y="2319260"/>
                </a:lnTo>
                <a:lnTo>
                  <a:pt x="0" y="2319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72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21086" y="9269185"/>
            <a:ext cx="7130051" cy="55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</p:txBody>
      </p:sp>
      <p:sp>
        <p:nvSpPr>
          <p:cNvPr id="14" name="Freeform 14"/>
          <p:cNvSpPr/>
          <p:nvPr/>
        </p:nvSpPr>
        <p:spPr>
          <a:xfrm>
            <a:off x="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72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89630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7" y="0"/>
                </a:lnTo>
                <a:lnTo>
                  <a:pt x="3541017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58907" y="4473988"/>
            <a:ext cx="17259300" cy="384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ปีงบประมาณ 2569   </a:t>
            </a:r>
          </a:p>
          <a:p>
            <a:pPr algn="ctr">
              <a:lnSpc>
                <a:spcPts val="7699"/>
              </a:lnSpc>
            </a:pPr>
            <a:endParaRPr lang="en-US" sz="5499" b="1">
              <a:solidFill>
                <a:srgbClr val="04858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 b="1">
              <a:solidFill>
                <a:srgbClr val="04858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907187" y="5959761"/>
            <a:ext cx="2865265" cy="2836235"/>
          </a:xfrm>
          <a:custGeom>
            <a:avLst/>
            <a:gdLst/>
            <a:ahLst/>
            <a:cxnLst/>
            <a:rect l="l" t="t" r="r" b="b"/>
            <a:pathLst>
              <a:path w="2865265" h="2836235">
                <a:moveTo>
                  <a:pt x="0" y="0"/>
                </a:moveTo>
                <a:lnTo>
                  <a:pt x="2865264" y="0"/>
                </a:lnTo>
                <a:lnTo>
                  <a:pt x="2865264" y="2836235"/>
                </a:lnTo>
                <a:lnTo>
                  <a:pt x="0" y="28362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154292" y="6192351"/>
            <a:ext cx="2371055" cy="237105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59772" t="-30006" r="-51586" b="-77667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2126313" y="8872310"/>
            <a:ext cx="6254408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500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นายแพทย์ศรีไพร ทองนิมิตร</a:t>
            </a:r>
          </a:p>
          <a:p>
            <a:pPr algn="ctr">
              <a:lnSpc>
                <a:spcPts val="2675"/>
              </a:lnSpc>
            </a:pPr>
            <a:r>
              <a:rPr lang="en-US" sz="2500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นายแพทย์เชี่ยวชาญ (ด้านเวชกรรมป้องกัน)</a:t>
            </a:r>
          </a:p>
          <a:p>
            <a:pPr algn="ctr">
              <a:lnSpc>
                <a:spcPts val="2675"/>
              </a:lnSpc>
            </a:pPr>
            <a:r>
              <a:rPr lang="en-US" sz="2500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รองนายแพทย์สาธารณสุขจังหวัดศรีสะเกษ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6067" y="-2122981"/>
            <a:ext cx="18644067" cy="16481247"/>
            <a:chOff x="0" y="0"/>
            <a:chExt cx="4910372" cy="434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0372" cy="4340740"/>
            </a:xfrm>
            <a:custGeom>
              <a:avLst/>
              <a:gdLst/>
              <a:ahLst/>
              <a:cxnLst/>
              <a:rect l="l" t="t" r="r" b="b"/>
              <a:pathLst>
                <a:path w="4910372" h="4340740">
                  <a:moveTo>
                    <a:pt x="41525" y="0"/>
                  </a:moveTo>
                  <a:lnTo>
                    <a:pt x="4868847" y="0"/>
                  </a:lnTo>
                  <a:cubicBezTo>
                    <a:pt x="4879860" y="0"/>
                    <a:pt x="4890422" y="4375"/>
                    <a:pt x="4898209" y="12162"/>
                  </a:cubicBezTo>
                  <a:cubicBezTo>
                    <a:pt x="4905997" y="19950"/>
                    <a:pt x="4910372" y="30512"/>
                    <a:pt x="4910372" y="41525"/>
                  </a:cubicBezTo>
                  <a:lnTo>
                    <a:pt x="4910372" y="4299215"/>
                  </a:lnTo>
                  <a:cubicBezTo>
                    <a:pt x="4910372" y="4322149"/>
                    <a:pt x="4891780" y="4340740"/>
                    <a:pt x="4868847" y="4340740"/>
                  </a:cubicBezTo>
                  <a:lnTo>
                    <a:pt x="41525" y="4340740"/>
                  </a:lnTo>
                  <a:cubicBezTo>
                    <a:pt x="30512" y="4340740"/>
                    <a:pt x="19950" y="4336365"/>
                    <a:pt x="12162" y="4328577"/>
                  </a:cubicBezTo>
                  <a:cubicBezTo>
                    <a:pt x="4375" y="4320790"/>
                    <a:pt x="0" y="4310228"/>
                    <a:pt x="0" y="4299215"/>
                  </a:cubicBezTo>
                  <a:lnTo>
                    <a:pt x="0" y="41525"/>
                  </a:lnTo>
                  <a:cubicBezTo>
                    <a:pt x="0" y="30512"/>
                    <a:pt x="4375" y="19950"/>
                    <a:pt x="12162" y="12162"/>
                  </a:cubicBezTo>
                  <a:cubicBezTo>
                    <a:pt x="19950" y="4375"/>
                    <a:pt x="30512" y="0"/>
                    <a:pt x="41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0372" cy="4378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907" y="8894417"/>
            <a:ext cx="19043259" cy="3086100"/>
            <a:chOff x="0" y="0"/>
            <a:chExt cx="501550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15509" cy="812800"/>
            </a:xfrm>
            <a:custGeom>
              <a:avLst/>
              <a:gdLst/>
              <a:ahLst/>
              <a:cxnLst/>
              <a:rect l="l" t="t" r="r" b="b"/>
              <a:pathLst>
                <a:path w="5015509" h="812800">
                  <a:moveTo>
                    <a:pt x="20734" y="0"/>
                  </a:moveTo>
                  <a:lnTo>
                    <a:pt x="4994775" y="0"/>
                  </a:lnTo>
                  <a:cubicBezTo>
                    <a:pt x="5000274" y="0"/>
                    <a:pt x="5005548" y="2184"/>
                    <a:pt x="5009436" y="6073"/>
                  </a:cubicBezTo>
                  <a:cubicBezTo>
                    <a:pt x="5013324" y="9961"/>
                    <a:pt x="5015509" y="15235"/>
                    <a:pt x="5015509" y="20734"/>
                  </a:cubicBezTo>
                  <a:lnTo>
                    <a:pt x="5015509" y="792066"/>
                  </a:lnTo>
                  <a:cubicBezTo>
                    <a:pt x="5015509" y="797565"/>
                    <a:pt x="5013324" y="802839"/>
                    <a:pt x="5009436" y="806727"/>
                  </a:cubicBezTo>
                  <a:cubicBezTo>
                    <a:pt x="5005548" y="810616"/>
                    <a:pt x="5000274" y="812800"/>
                    <a:pt x="4994775" y="812800"/>
                  </a:cubicBezTo>
                  <a:lnTo>
                    <a:pt x="20734" y="812800"/>
                  </a:lnTo>
                  <a:cubicBezTo>
                    <a:pt x="15235" y="812800"/>
                    <a:pt x="9961" y="810616"/>
                    <a:pt x="6073" y="806727"/>
                  </a:cubicBezTo>
                  <a:cubicBezTo>
                    <a:pt x="2184" y="802839"/>
                    <a:pt x="0" y="797565"/>
                    <a:pt x="0" y="792066"/>
                  </a:cubicBezTo>
                  <a:lnTo>
                    <a:pt x="0" y="20734"/>
                  </a:lnTo>
                  <a:cubicBezTo>
                    <a:pt x="0" y="15235"/>
                    <a:pt x="2184" y="9961"/>
                    <a:pt x="6073" y="6073"/>
                  </a:cubicBezTo>
                  <a:cubicBezTo>
                    <a:pt x="9961" y="2184"/>
                    <a:pt x="15235" y="0"/>
                    <a:pt x="207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155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56068" y="9336744"/>
            <a:ext cx="8521369" cy="2808071"/>
            <a:chOff x="0" y="0"/>
            <a:chExt cx="3566286" cy="7395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66287" cy="739574"/>
            </a:xfrm>
            <a:custGeom>
              <a:avLst/>
              <a:gdLst/>
              <a:ahLst/>
              <a:cxnLst/>
              <a:rect l="l" t="t" r="r" b="b"/>
              <a:pathLst>
                <a:path w="3566287" h="739574">
                  <a:moveTo>
                    <a:pt x="29159" y="0"/>
                  </a:moveTo>
                  <a:lnTo>
                    <a:pt x="3537128" y="0"/>
                  </a:lnTo>
                  <a:cubicBezTo>
                    <a:pt x="3553232" y="0"/>
                    <a:pt x="3566287" y="13055"/>
                    <a:pt x="3566287" y="29159"/>
                  </a:cubicBezTo>
                  <a:lnTo>
                    <a:pt x="3566287" y="710415"/>
                  </a:lnTo>
                  <a:cubicBezTo>
                    <a:pt x="3566287" y="718148"/>
                    <a:pt x="3563214" y="725565"/>
                    <a:pt x="3557746" y="731034"/>
                  </a:cubicBezTo>
                  <a:cubicBezTo>
                    <a:pt x="3552278" y="736502"/>
                    <a:pt x="3544861" y="739574"/>
                    <a:pt x="3537128" y="739574"/>
                  </a:cubicBezTo>
                  <a:lnTo>
                    <a:pt x="29159" y="739574"/>
                  </a:lnTo>
                  <a:cubicBezTo>
                    <a:pt x="13055" y="739574"/>
                    <a:pt x="0" y="726519"/>
                    <a:pt x="0" y="710415"/>
                  </a:cubicBezTo>
                  <a:lnTo>
                    <a:pt x="0" y="29159"/>
                  </a:lnTo>
                  <a:cubicBezTo>
                    <a:pt x="0" y="13055"/>
                    <a:pt x="13055" y="0"/>
                    <a:pt x="29159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66286" cy="777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40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-1752600" y="-145052"/>
            <a:ext cx="19817075" cy="1899493"/>
          </a:xfrm>
          <a:custGeom>
            <a:avLst/>
            <a:gdLst/>
            <a:ahLst/>
            <a:cxnLst/>
            <a:rect l="l" t="t" r="r" b="b"/>
            <a:pathLst>
              <a:path w="19798348" h="1961998">
                <a:moveTo>
                  <a:pt x="0" y="0"/>
                </a:moveTo>
                <a:lnTo>
                  <a:pt x="19798348" y="0"/>
                </a:lnTo>
                <a:lnTo>
                  <a:pt x="19798348" y="1961999"/>
                </a:lnTo>
                <a:lnTo>
                  <a:pt x="0" y="196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01819" y="1853242"/>
            <a:ext cx="1147944" cy="459178"/>
          </a:xfrm>
          <a:custGeom>
            <a:avLst/>
            <a:gdLst/>
            <a:ahLst/>
            <a:cxnLst/>
            <a:rect l="l" t="t" r="r" b="b"/>
            <a:pathLst>
              <a:path w="1147944" h="459178">
                <a:moveTo>
                  <a:pt x="0" y="0"/>
                </a:moveTo>
                <a:lnTo>
                  <a:pt x="1147945" y="0"/>
                </a:lnTo>
                <a:lnTo>
                  <a:pt x="1147945" y="459177"/>
                </a:lnTo>
                <a:lnTo>
                  <a:pt x="0" y="4591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7970087" y="9458441"/>
            <a:ext cx="2963270" cy="1023675"/>
          </a:xfrm>
          <a:custGeom>
            <a:avLst/>
            <a:gdLst/>
            <a:ahLst/>
            <a:cxnLst/>
            <a:rect l="l" t="t" r="r" b="b"/>
            <a:pathLst>
              <a:path w="2963270" h="1023675">
                <a:moveTo>
                  <a:pt x="0" y="0"/>
                </a:moveTo>
                <a:lnTo>
                  <a:pt x="2963271" y="0"/>
                </a:lnTo>
                <a:lnTo>
                  <a:pt x="2963271" y="1023675"/>
                </a:lnTo>
                <a:lnTo>
                  <a:pt x="0" y="1023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7900" y="181262"/>
            <a:ext cx="1681600" cy="1611278"/>
          </a:xfrm>
          <a:custGeom>
            <a:avLst/>
            <a:gdLst/>
            <a:ahLst/>
            <a:cxnLst/>
            <a:rect l="l" t="t" r="r" b="b"/>
            <a:pathLst>
              <a:path w="1681600" h="1611278">
                <a:moveTo>
                  <a:pt x="0" y="0"/>
                </a:moveTo>
                <a:lnTo>
                  <a:pt x="1681600" y="0"/>
                </a:lnTo>
                <a:lnTo>
                  <a:pt x="1681600" y="1611278"/>
                </a:lnTo>
                <a:lnTo>
                  <a:pt x="0" y="161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29397" y="1853242"/>
            <a:ext cx="2928901" cy="1238551"/>
            <a:chOff x="0" y="0"/>
            <a:chExt cx="763834" cy="3230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63834" cy="323004"/>
            </a:xfrm>
            <a:custGeom>
              <a:avLst/>
              <a:gdLst/>
              <a:ahLst/>
              <a:cxnLst/>
              <a:rect l="l" t="t" r="r" b="b"/>
              <a:pathLst>
                <a:path w="763834" h="323004">
                  <a:moveTo>
                    <a:pt x="34363" y="0"/>
                  </a:moveTo>
                  <a:lnTo>
                    <a:pt x="729472" y="0"/>
                  </a:lnTo>
                  <a:cubicBezTo>
                    <a:pt x="738585" y="0"/>
                    <a:pt x="747326" y="3620"/>
                    <a:pt x="753770" y="10065"/>
                  </a:cubicBezTo>
                  <a:cubicBezTo>
                    <a:pt x="760214" y="16509"/>
                    <a:pt x="763834" y="25249"/>
                    <a:pt x="763834" y="34363"/>
                  </a:cubicBezTo>
                  <a:lnTo>
                    <a:pt x="763834" y="288642"/>
                  </a:lnTo>
                  <a:cubicBezTo>
                    <a:pt x="763834" y="307620"/>
                    <a:pt x="748450" y="323004"/>
                    <a:pt x="729472" y="323004"/>
                  </a:cubicBezTo>
                  <a:lnTo>
                    <a:pt x="34363" y="323004"/>
                  </a:lnTo>
                  <a:cubicBezTo>
                    <a:pt x="25249" y="323004"/>
                    <a:pt x="16509" y="319384"/>
                    <a:pt x="10065" y="312940"/>
                  </a:cubicBezTo>
                  <a:cubicBezTo>
                    <a:pt x="3620" y="306496"/>
                    <a:pt x="0" y="297755"/>
                    <a:pt x="0" y="288642"/>
                  </a:cubicBezTo>
                  <a:lnTo>
                    <a:pt x="0" y="34363"/>
                  </a:lnTo>
                  <a:cubicBezTo>
                    <a:pt x="0" y="25249"/>
                    <a:pt x="3620" y="16509"/>
                    <a:pt x="10065" y="10065"/>
                  </a:cubicBezTo>
                  <a:cubicBezTo>
                    <a:pt x="16509" y="3620"/>
                    <a:pt x="25249" y="0"/>
                    <a:pt x="343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63834" cy="36110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49764" y="1792540"/>
            <a:ext cx="2641844" cy="1299252"/>
            <a:chOff x="0" y="0"/>
            <a:chExt cx="688972" cy="3388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8972" cy="338835"/>
            </a:xfrm>
            <a:custGeom>
              <a:avLst/>
              <a:gdLst/>
              <a:ahLst/>
              <a:cxnLst/>
              <a:rect l="l" t="t" r="r" b="b"/>
              <a:pathLst>
                <a:path w="688972" h="338835">
                  <a:moveTo>
                    <a:pt x="38096" y="0"/>
                  </a:moveTo>
                  <a:lnTo>
                    <a:pt x="650876" y="0"/>
                  </a:lnTo>
                  <a:cubicBezTo>
                    <a:pt x="671916" y="0"/>
                    <a:pt x="688972" y="17056"/>
                    <a:pt x="688972" y="38096"/>
                  </a:cubicBezTo>
                  <a:lnTo>
                    <a:pt x="688972" y="300738"/>
                  </a:lnTo>
                  <a:cubicBezTo>
                    <a:pt x="688972" y="321778"/>
                    <a:pt x="671916" y="338835"/>
                    <a:pt x="650876" y="338835"/>
                  </a:cubicBezTo>
                  <a:lnTo>
                    <a:pt x="38096" y="338835"/>
                  </a:lnTo>
                  <a:cubicBezTo>
                    <a:pt x="17056" y="338835"/>
                    <a:pt x="0" y="321778"/>
                    <a:pt x="0" y="300738"/>
                  </a:cubicBezTo>
                  <a:lnTo>
                    <a:pt x="0" y="38096"/>
                  </a:lnTo>
                  <a:cubicBezTo>
                    <a:pt x="0" y="17056"/>
                    <a:pt x="17056" y="0"/>
                    <a:pt x="380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688972" cy="376935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87900" y="3304926"/>
            <a:ext cx="6734546" cy="4726731"/>
          </a:xfrm>
          <a:custGeom>
            <a:avLst/>
            <a:gdLst/>
            <a:ahLst/>
            <a:cxnLst/>
            <a:rect l="l" t="t" r="r" b="b"/>
            <a:pathLst>
              <a:path w="6734546" h="4726731">
                <a:moveTo>
                  <a:pt x="0" y="0"/>
                </a:moveTo>
                <a:lnTo>
                  <a:pt x="6734546" y="0"/>
                </a:lnTo>
                <a:lnTo>
                  <a:pt x="6734546" y="4726731"/>
                </a:lnTo>
                <a:lnTo>
                  <a:pt x="0" y="47267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400000">
            <a:off x="9212508" y="1371889"/>
            <a:ext cx="6438204" cy="9491507"/>
          </a:xfrm>
          <a:custGeom>
            <a:avLst/>
            <a:gdLst/>
            <a:ahLst/>
            <a:cxnLst/>
            <a:rect l="l" t="t" r="r" b="b"/>
            <a:pathLst>
              <a:path w="6438204" h="9491507">
                <a:moveTo>
                  <a:pt x="0" y="0"/>
                </a:moveTo>
                <a:lnTo>
                  <a:pt x="6438203" y="0"/>
                </a:lnTo>
                <a:lnTo>
                  <a:pt x="6438203" y="9491506"/>
                </a:lnTo>
                <a:lnTo>
                  <a:pt x="0" y="9491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56" t="-22993" r="-656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5916064" y="3843899"/>
            <a:ext cx="1053702" cy="4187758"/>
            <a:chOff x="0" y="0"/>
            <a:chExt cx="277518" cy="110294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77518" cy="1102948"/>
            </a:xfrm>
            <a:custGeom>
              <a:avLst/>
              <a:gdLst/>
              <a:ahLst/>
              <a:cxnLst/>
              <a:rect l="l" t="t" r="r" b="b"/>
              <a:pathLst>
                <a:path w="277518" h="1102948">
                  <a:moveTo>
                    <a:pt x="0" y="0"/>
                  </a:moveTo>
                  <a:lnTo>
                    <a:pt x="277518" y="0"/>
                  </a:lnTo>
                  <a:lnTo>
                    <a:pt x="277518" y="1102948"/>
                  </a:lnTo>
                  <a:lnTo>
                    <a:pt x="0" y="11029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77518" cy="1141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01498" y="5253641"/>
            <a:ext cx="1053702" cy="2778016"/>
            <a:chOff x="0" y="0"/>
            <a:chExt cx="277518" cy="7316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7518" cy="731659"/>
            </a:xfrm>
            <a:custGeom>
              <a:avLst/>
              <a:gdLst/>
              <a:ahLst/>
              <a:cxnLst/>
              <a:rect l="l" t="t" r="r" b="b"/>
              <a:pathLst>
                <a:path w="277518" h="731659">
                  <a:moveTo>
                    <a:pt x="0" y="0"/>
                  </a:moveTo>
                  <a:lnTo>
                    <a:pt x="277518" y="0"/>
                  </a:lnTo>
                  <a:lnTo>
                    <a:pt x="277518" y="731659"/>
                  </a:lnTo>
                  <a:lnTo>
                    <a:pt x="0" y="7316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77518" cy="76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035654" y="8031657"/>
            <a:ext cx="2065843" cy="1226643"/>
            <a:chOff x="0" y="0"/>
            <a:chExt cx="544090" cy="32306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44090" cy="323066"/>
            </a:xfrm>
            <a:custGeom>
              <a:avLst/>
              <a:gdLst/>
              <a:ahLst/>
              <a:cxnLst/>
              <a:rect l="l" t="t" r="r" b="b"/>
              <a:pathLst>
                <a:path w="544090" h="323066">
                  <a:moveTo>
                    <a:pt x="0" y="0"/>
                  </a:moveTo>
                  <a:lnTo>
                    <a:pt x="544090" y="0"/>
                  </a:lnTo>
                  <a:lnTo>
                    <a:pt x="544090" y="323066"/>
                  </a:lnTo>
                  <a:lnTo>
                    <a:pt x="0" y="32306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44090" cy="361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6981529" y="3142577"/>
            <a:ext cx="459260" cy="410829"/>
          </a:xfrm>
          <a:custGeom>
            <a:avLst/>
            <a:gdLst/>
            <a:ahLst/>
            <a:cxnLst/>
            <a:rect l="l" t="t" r="r" b="b"/>
            <a:pathLst>
              <a:path w="459260" h="410829">
                <a:moveTo>
                  <a:pt x="0" y="0"/>
                </a:moveTo>
                <a:lnTo>
                  <a:pt x="459259" y="0"/>
                </a:lnTo>
                <a:lnTo>
                  <a:pt x="459259" y="410828"/>
                </a:lnTo>
                <a:lnTo>
                  <a:pt x="0" y="4108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-356067" y="1998810"/>
            <a:ext cx="6030757" cy="44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สถานการณ์ผู้ป่วยยาเสพติด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700959" y="9698920"/>
            <a:ext cx="4827291" cy="27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2012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ข้อมูล บสต.ณ วันที่ 24 พฤษภาคม 2569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0214" y="552037"/>
            <a:ext cx="1283128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27970" y="1891342"/>
            <a:ext cx="10760030" cy="121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3012" b="1" dirty="0" err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ตัวชี้วัดที่</a:t>
            </a:r>
            <a:r>
              <a:rPr lang="en-US" sz="3012" b="1" dirty="0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 (KPI </a:t>
            </a:r>
            <a:r>
              <a:rPr lang="en-US" sz="3012" b="1" dirty="0" err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บูรณาการ</a:t>
            </a:r>
            <a:r>
              <a:rPr lang="en-US" sz="3012" b="1" dirty="0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 </a:t>
            </a:r>
            <a:r>
              <a:rPr lang="en-US" sz="3012" b="1" dirty="0" err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ร้อยละ</a:t>
            </a:r>
            <a:r>
              <a:rPr lang="en-US" sz="3012" b="1" dirty="0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90 </a:t>
            </a:r>
            <a:r>
              <a:rPr lang="en-US" sz="3012" b="1" dirty="0" err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ของผู้เสพผู้ติดยาเสพติด</a:t>
            </a:r>
            <a:r>
              <a:rPr lang="en-US" sz="3012" b="1" dirty="0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/</a:t>
            </a:r>
            <a:r>
              <a:rPr lang="en-US" sz="3012" b="1" dirty="0" err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ผู้เสพยาเสพติดที่มีอาการทางจิตได้รับการบำบัดรักษา</a:t>
            </a:r>
            <a:r>
              <a:rPr lang="en-US" sz="3012" b="1" dirty="0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l">
              <a:lnSpc>
                <a:spcPts val="3223"/>
              </a:lnSpc>
            </a:pPr>
            <a:r>
              <a:rPr lang="en-US" sz="3012" b="1" dirty="0" err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เป้าหมาย</a:t>
            </a:r>
            <a:r>
              <a:rPr lang="en-US" sz="3012" b="1" dirty="0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4,770 </a:t>
            </a:r>
            <a:r>
              <a:rPr lang="en-US" sz="3012" b="1" dirty="0" err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ราย</a:t>
            </a:r>
            <a:r>
              <a:rPr lang="en-US" sz="3012" b="1" dirty="0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2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ผลงาน</a:t>
            </a:r>
            <a:r>
              <a:rPr lang="en-US" sz="3012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3,093 </a:t>
            </a:r>
            <a:r>
              <a:rPr lang="en-US" sz="3012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ราย</a:t>
            </a:r>
            <a:r>
              <a:rPr lang="en-US" sz="3012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(64.84%) </a:t>
            </a:r>
          </a:p>
        </p:txBody>
      </p:sp>
      <p:sp>
        <p:nvSpPr>
          <p:cNvPr id="40" name="Freeform 40"/>
          <p:cNvSpPr/>
          <p:nvPr/>
        </p:nvSpPr>
        <p:spPr>
          <a:xfrm>
            <a:off x="14628349" y="4103041"/>
            <a:ext cx="526851" cy="471292"/>
          </a:xfrm>
          <a:custGeom>
            <a:avLst/>
            <a:gdLst/>
            <a:ahLst/>
            <a:cxnLst/>
            <a:rect l="l" t="t" r="r" b="b"/>
            <a:pathLst>
              <a:path w="526851" h="471292">
                <a:moveTo>
                  <a:pt x="0" y="0"/>
                </a:moveTo>
                <a:lnTo>
                  <a:pt x="526850" y="0"/>
                </a:lnTo>
                <a:lnTo>
                  <a:pt x="526850" y="471293"/>
                </a:lnTo>
                <a:lnTo>
                  <a:pt x="0" y="4712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628349" y="3657905"/>
            <a:ext cx="526851" cy="471292"/>
          </a:xfrm>
          <a:custGeom>
            <a:avLst/>
            <a:gdLst/>
            <a:ahLst/>
            <a:cxnLst/>
            <a:rect l="l" t="t" r="r" b="b"/>
            <a:pathLst>
              <a:path w="526851" h="471292">
                <a:moveTo>
                  <a:pt x="0" y="0"/>
                </a:moveTo>
                <a:lnTo>
                  <a:pt x="526850" y="0"/>
                </a:lnTo>
                <a:lnTo>
                  <a:pt x="526850" y="471292"/>
                </a:lnTo>
                <a:lnTo>
                  <a:pt x="0" y="4712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6947733" y="3591505"/>
            <a:ext cx="459260" cy="410829"/>
          </a:xfrm>
          <a:custGeom>
            <a:avLst/>
            <a:gdLst/>
            <a:ahLst/>
            <a:cxnLst/>
            <a:rect l="l" t="t" r="r" b="b"/>
            <a:pathLst>
              <a:path w="459260" h="410829">
                <a:moveTo>
                  <a:pt x="0" y="0"/>
                </a:moveTo>
                <a:lnTo>
                  <a:pt x="459260" y="0"/>
                </a:lnTo>
                <a:lnTo>
                  <a:pt x="459260" y="410829"/>
                </a:lnTo>
                <a:lnTo>
                  <a:pt x="0" y="4108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95309"/>
            <a:ext cx="18644067" cy="16481247"/>
            <a:chOff x="0" y="0"/>
            <a:chExt cx="4910372" cy="434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0372" cy="4340740"/>
            </a:xfrm>
            <a:custGeom>
              <a:avLst/>
              <a:gdLst/>
              <a:ahLst/>
              <a:cxnLst/>
              <a:rect l="l" t="t" r="r" b="b"/>
              <a:pathLst>
                <a:path w="4910372" h="4340740">
                  <a:moveTo>
                    <a:pt x="41525" y="0"/>
                  </a:moveTo>
                  <a:lnTo>
                    <a:pt x="4868847" y="0"/>
                  </a:lnTo>
                  <a:cubicBezTo>
                    <a:pt x="4879860" y="0"/>
                    <a:pt x="4890422" y="4375"/>
                    <a:pt x="4898209" y="12162"/>
                  </a:cubicBezTo>
                  <a:cubicBezTo>
                    <a:pt x="4905997" y="19950"/>
                    <a:pt x="4910372" y="30512"/>
                    <a:pt x="4910372" y="41525"/>
                  </a:cubicBezTo>
                  <a:lnTo>
                    <a:pt x="4910372" y="4299215"/>
                  </a:lnTo>
                  <a:cubicBezTo>
                    <a:pt x="4910372" y="4322149"/>
                    <a:pt x="4891780" y="4340740"/>
                    <a:pt x="4868847" y="4340740"/>
                  </a:cubicBezTo>
                  <a:lnTo>
                    <a:pt x="41525" y="4340740"/>
                  </a:lnTo>
                  <a:cubicBezTo>
                    <a:pt x="30512" y="4340740"/>
                    <a:pt x="19950" y="4336365"/>
                    <a:pt x="12162" y="4328577"/>
                  </a:cubicBezTo>
                  <a:cubicBezTo>
                    <a:pt x="4375" y="4320790"/>
                    <a:pt x="0" y="4310228"/>
                    <a:pt x="0" y="4299215"/>
                  </a:cubicBezTo>
                  <a:lnTo>
                    <a:pt x="0" y="41525"/>
                  </a:lnTo>
                  <a:cubicBezTo>
                    <a:pt x="0" y="30512"/>
                    <a:pt x="4375" y="19950"/>
                    <a:pt x="12162" y="12162"/>
                  </a:cubicBezTo>
                  <a:cubicBezTo>
                    <a:pt x="19950" y="4375"/>
                    <a:pt x="30512" y="0"/>
                    <a:pt x="41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0372" cy="4378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69907" y="8749756"/>
            <a:ext cx="19043259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0" y="9058715"/>
            <a:ext cx="8489276" cy="3086100"/>
            <a:chOff x="0" y="0"/>
            <a:chExt cx="365161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1613" cy="812800"/>
            </a:xfrm>
            <a:custGeom>
              <a:avLst/>
              <a:gdLst/>
              <a:ahLst/>
              <a:cxnLst/>
              <a:rect l="l" t="t" r="r" b="b"/>
              <a:pathLst>
                <a:path w="3651613" h="812800">
                  <a:moveTo>
                    <a:pt x="28478" y="0"/>
                  </a:moveTo>
                  <a:lnTo>
                    <a:pt x="3623135" y="0"/>
                  </a:lnTo>
                  <a:cubicBezTo>
                    <a:pt x="3638863" y="0"/>
                    <a:pt x="3651613" y="12750"/>
                    <a:pt x="3651613" y="28478"/>
                  </a:cubicBezTo>
                  <a:lnTo>
                    <a:pt x="3651613" y="784322"/>
                  </a:lnTo>
                  <a:cubicBezTo>
                    <a:pt x="3651613" y="791875"/>
                    <a:pt x="3648613" y="799118"/>
                    <a:pt x="3643272" y="804459"/>
                  </a:cubicBezTo>
                  <a:cubicBezTo>
                    <a:pt x="3637931" y="809800"/>
                    <a:pt x="3630688" y="812800"/>
                    <a:pt x="3623135" y="812800"/>
                  </a:cubicBezTo>
                  <a:lnTo>
                    <a:pt x="28478" y="812800"/>
                  </a:lnTo>
                  <a:cubicBezTo>
                    <a:pt x="20925" y="812800"/>
                    <a:pt x="13682" y="809800"/>
                    <a:pt x="8341" y="804459"/>
                  </a:cubicBezTo>
                  <a:cubicBezTo>
                    <a:pt x="3000" y="799118"/>
                    <a:pt x="0" y="791875"/>
                    <a:pt x="0" y="784322"/>
                  </a:cubicBezTo>
                  <a:lnTo>
                    <a:pt x="0" y="28478"/>
                  </a:lnTo>
                  <a:cubicBezTo>
                    <a:pt x="0" y="20925"/>
                    <a:pt x="3000" y="13682"/>
                    <a:pt x="8341" y="8341"/>
                  </a:cubicBezTo>
                  <a:cubicBezTo>
                    <a:pt x="13682" y="3000"/>
                    <a:pt x="20925" y="0"/>
                    <a:pt x="28478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5161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40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33872" y="-145052"/>
            <a:ext cx="19798348" cy="1961998"/>
          </a:xfrm>
          <a:custGeom>
            <a:avLst/>
            <a:gdLst/>
            <a:ahLst/>
            <a:cxnLst/>
            <a:rect l="l" t="t" r="r" b="b"/>
            <a:pathLst>
              <a:path w="19798348" h="1961998">
                <a:moveTo>
                  <a:pt x="0" y="0"/>
                </a:moveTo>
                <a:lnTo>
                  <a:pt x="19798348" y="0"/>
                </a:lnTo>
                <a:lnTo>
                  <a:pt x="19798348" y="1961999"/>
                </a:lnTo>
                <a:lnTo>
                  <a:pt x="0" y="196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878611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8" y="0"/>
                </a:lnTo>
                <a:lnTo>
                  <a:pt x="3541018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7900" y="181262"/>
            <a:ext cx="1681600" cy="1611278"/>
          </a:xfrm>
          <a:custGeom>
            <a:avLst/>
            <a:gdLst/>
            <a:ahLst/>
            <a:cxnLst/>
            <a:rect l="l" t="t" r="r" b="b"/>
            <a:pathLst>
              <a:path w="1681600" h="1611278">
                <a:moveTo>
                  <a:pt x="0" y="0"/>
                </a:moveTo>
                <a:lnTo>
                  <a:pt x="1681600" y="0"/>
                </a:lnTo>
                <a:lnTo>
                  <a:pt x="1681600" y="1611278"/>
                </a:lnTo>
                <a:lnTo>
                  <a:pt x="0" y="161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2394903"/>
            <a:ext cx="2579309" cy="630212"/>
            <a:chOff x="0" y="0"/>
            <a:chExt cx="672663" cy="1643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2663" cy="164354"/>
            </a:xfrm>
            <a:custGeom>
              <a:avLst/>
              <a:gdLst/>
              <a:ahLst/>
              <a:cxnLst/>
              <a:rect l="l" t="t" r="r" b="b"/>
              <a:pathLst>
                <a:path w="672663" h="164354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334"/>
                  </a:lnTo>
                  <a:cubicBezTo>
                    <a:pt x="672663" y="146884"/>
                    <a:pt x="655194" y="164354"/>
                    <a:pt x="633643" y="164354"/>
                  </a:cubicBezTo>
                  <a:lnTo>
                    <a:pt x="39020" y="164354"/>
                  </a:lnTo>
                  <a:cubicBezTo>
                    <a:pt x="17470" y="164354"/>
                    <a:pt x="0" y="146884"/>
                    <a:pt x="0" y="125334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72663" cy="20245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004462" y="2546122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4"/>
                </a:lnTo>
                <a:lnTo>
                  <a:pt x="0" y="327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49577" y="2417871"/>
            <a:ext cx="5716863" cy="44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แบ่งระดับความรุนแรง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2400" y="2379771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4"/>
                </a:lnTo>
                <a:lnTo>
                  <a:pt x="0" y="327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574938" y="3809861"/>
            <a:ext cx="6050794" cy="5152630"/>
          </a:xfrm>
          <a:custGeom>
            <a:avLst/>
            <a:gdLst/>
            <a:ahLst/>
            <a:cxnLst/>
            <a:rect l="l" t="t" r="r" b="b"/>
            <a:pathLst>
              <a:path w="6050794" h="5152630">
                <a:moveTo>
                  <a:pt x="0" y="0"/>
                </a:moveTo>
                <a:lnTo>
                  <a:pt x="6050794" y="0"/>
                </a:lnTo>
                <a:lnTo>
                  <a:pt x="6050794" y="5152629"/>
                </a:lnTo>
                <a:lnTo>
                  <a:pt x="0" y="51526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6445" t="-58560" r="-35926" b="-27960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830478" y="5986382"/>
            <a:ext cx="2542039" cy="799587"/>
          </a:xfrm>
          <a:custGeom>
            <a:avLst/>
            <a:gdLst/>
            <a:ahLst/>
            <a:cxnLst/>
            <a:rect l="l" t="t" r="r" b="b"/>
            <a:pathLst>
              <a:path w="2542039" h="799587">
                <a:moveTo>
                  <a:pt x="0" y="0"/>
                </a:moveTo>
                <a:lnTo>
                  <a:pt x="2542039" y="0"/>
                </a:lnTo>
                <a:lnTo>
                  <a:pt x="2542039" y="799587"/>
                </a:lnTo>
                <a:lnTo>
                  <a:pt x="0" y="7995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28700" y="3205536"/>
            <a:ext cx="5596506" cy="3368336"/>
          </a:xfrm>
          <a:custGeom>
            <a:avLst/>
            <a:gdLst/>
            <a:ahLst/>
            <a:cxnLst/>
            <a:rect l="l" t="t" r="r" b="b"/>
            <a:pathLst>
              <a:path w="5596506" h="3368336">
                <a:moveTo>
                  <a:pt x="0" y="0"/>
                </a:moveTo>
                <a:lnTo>
                  <a:pt x="5596506" y="0"/>
                </a:lnTo>
                <a:lnTo>
                  <a:pt x="5596506" y="3368337"/>
                </a:lnTo>
                <a:lnTo>
                  <a:pt x="0" y="33683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70214" y="507233"/>
            <a:ext cx="1283128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25114" y="9622720"/>
            <a:ext cx="6512698" cy="27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2012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ข้อมูล</a:t>
            </a:r>
            <a:r>
              <a:rPr lang="en-US" sz="2012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012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บสต.ณ</a:t>
            </a:r>
            <a:r>
              <a:rPr lang="en-US" sz="2012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012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วันที่</a:t>
            </a:r>
            <a:r>
              <a:rPr lang="en-US" sz="2012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24 </a:t>
            </a:r>
            <a:r>
              <a:rPr lang="en-US" sz="2012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พฤษภาคม</a:t>
            </a:r>
            <a:r>
              <a:rPr lang="en-US" sz="2012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2569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6859623"/>
            <a:ext cx="8293334" cy="178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1"/>
              </a:lnSpc>
            </a:pP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ร้อยละ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43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เป็นผู้เสพรายเก่า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พบอายุ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30-39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ปี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มากที่สุด</a:t>
            </a:r>
            <a:endParaRPr lang="en-US" sz="2529" b="1" dirty="0">
              <a:solidFill>
                <a:srgbClr val="109A97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l">
              <a:lnSpc>
                <a:spcPts val="3541"/>
              </a:lnSpc>
            </a:pP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แนวโน้มพบเพศหญิงเพิ่มขึ้นปี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67- 69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จำนวน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290, 400, 183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ตามลำดับ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และปี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68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พบในหญิงตั้งครรภ์จำนวน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67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ราย</a:t>
            </a:r>
            <a:endParaRPr lang="en-US" sz="2529" b="1" dirty="0">
              <a:solidFill>
                <a:srgbClr val="109A97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marL="0" lvl="0" indent="0" algn="l">
              <a:lnSpc>
                <a:spcPts val="3541"/>
              </a:lnSpc>
              <a:spcBef>
                <a:spcPct val="0"/>
              </a:spcBef>
            </a:pP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ผู้ป่วยมีความรุนแรง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529" b="1" dirty="0" err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และปัญหาซับซ้อนมากขึ้น</a:t>
            </a:r>
            <a:r>
              <a:rPr lang="en-US" sz="2529" b="1" dirty="0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</p:txBody>
      </p:sp>
      <p:sp>
        <p:nvSpPr>
          <p:cNvPr id="30" name="Freeform 30"/>
          <p:cNvSpPr/>
          <p:nvPr/>
        </p:nvSpPr>
        <p:spPr>
          <a:xfrm>
            <a:off x="152400" y="6916773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4"/>
                </a:lnTo>
                <a:lnTo>
                  <a:pt x="0" y="327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2400" y="7452220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52400" y="8315443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8881049" y="2304802"/>
            <a:ext cx="2579309" cy="631393"/>
            <a:chOff x="0" y="0"/>
            <a:chExt cx="672663" cy="1646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72663" cy="164662"/>
            </a:xfrm>
            <a:custGeom>
              <a:avLst/>
              <a:gdLst/>
              <a:ahLst/>
              <a:cxnLst/>
              <a:rect l="l" t="t" r="r" b="b"/>
              <a:pathLst>
                <a:path w="672663" h="164662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642"/>
                  </a:lnTo>
                  <a:cubicBezTo>
                    <a:pt x="672663" y="147193"/>
                    <a:pt x="655194" y="164662"/>
                    <a:pt x="633643" y="164662"/>
                  </a:cubicBezTo>
                  <a:lnTo>
                    <a:pt x="39020" y="164662"/>
                  </a:lnTo>
                  <a:cubicBezTo>
                    <a:pt x="17470" y="164662"/>
                    <a:pt x="0" y="147193"/>
                    <a:pt x="0" y="125642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672663" cy="202762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144000" y="2402173"/>
            <a:ext cx="6912670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48581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บำบัดผู้ป่วยยาเสพติดที่มีอาการทางจิต</a:t>
            </a:r>
            <a:r>
              <a:rPr lang="en-US" sz="3199" b="1">
                <a:solidFill>
                  <a:srgbClr val="01582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1582B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199" b="1">
                <a:solidFill>
                  <a:srgbClr val="FF751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ผลงาน 537ราย (อันดับ 3 ของประเทศ)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900" y="-145052"/>
            <a:ext cx="18384689" cy="16481247"/>
            <a:chOff x="0" y="0"/>
            <a:chExt cx="4842058" cy="434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058" cy="4340740"/>
            </a:xfrm>
            <a:custGeom>
              <a:avLst/>
              <a:gdLst/>
              <a:ahLst/>
              <a:cxnLst/>
              <a:rect l="l" t="t" r="r" b="b"/>
              <a:pathLst>
                <a:path w="4842058" h="4340740">
                  <a:moveTo>
                    <a:pt x="42111" y="0"/>
                  </a:moveTo>
                  <a:lnTo>
                    <a:pt x="4799947" y="0"/>
                  </a:lnTo>
                  <a:cubicBezTo>
                    <a:pt x="4811116" y="0"/>
                    <a:pt x="4821827" y="4437"/>
                    <a:pt x="4829724" y="12334"/>
                  </a:cubicBezTo>
                  <a:cubicBezTo>
                    <a:pt x="4837621" y="20231"/>
                    <a:pt x="4842058" y="30942"/>
                    <a:pt x="4842058" y="42111"/>
                  </a:cubicBezTo>
                  <a:lnTo>
                    <a:pt x="4842058" y="4298629"/>
                  </a:lnTo>
                  <a:cubicBezTo>
                    <a:pt x="4842058" y="4321886"/>
                    <a:pt x="4823204" y="4340740"/>
                    <a:pt x="4799947" y="4340740"/>
                  </a:cubicBezTo>
                  <a:lnTo>
                    <a:pt x="42111" y="4340740"/>
                  </a:lnTo>
                  <a:cubicBezTo>
                    <a:pt x="18854" y="4340740"/>
                    <a:pt x="0" y="4321886"/>
                    <a:pt x="0" y="4298629"/>
                  </a:cubicBezTo>
                  <a:lnTo>
                    <a:pt x="0" y="42111"/>
                  </a:lnTo>
                  <a:cubicBezTo>
                    <a:pt x="0" y="18854"/>
                    <a:pt x="18854" y="0"/>
                    <a:pt x="421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058" cy="4378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907" y="8894417"/>
            <a:ext cx="19043259" cy="3086100"/>
            <a:chOff x="0" y="0"/>
            <a:chExt cx="501550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15509" cy="812800"/>
            </a:xfrm>
            <a:custGeom>
              <a:avLst/>
              <a:gdLst/>
              <a:ahLst/>
              <a:cxnLst/>
              <a:rect l="l" t="t" r="r" b="b"/>
              <a:pathLst>
                <a:path w="5015509" h="812800">
                  <a:moveTo>
                    <a:pt x="20734" y="0"/>
                  </a:moveTo>
                  <a:lnTo>
                    <a:pt x="4994775" y="0"/>
                  </a:lnTo>
                  <a:cubicBezTo>
                    <a:pt x="5000274" y="0"/>
                    <a:pt x="5005548" y="2184"/>
                    <a:pt x="5009436" y="6073"/>
                  </a:cubicBezTo>
                  <a:cubicBezTo>
                    <a:pt x="5013324" y="9961"/>
                    <a:pt x="5015509" y="15235"/>
                    <a:pt x="5015509" y="20734"/>
                  </a:cubicBezTo>
                  <a:lnTo>
                    <a:pt x="5015509" y="792066"/>
                  </a:lnTo>
                  <a:cubicBezTo>
                    <a:pt x="5015509" y="797565"/>
                    <a:pt x="5013324" y="802839"/>
                    <a:pt x="5009436" y="806727"/>
                  </a:cubicBezTo>
                  <a:cubicBezTo>
                    <a:pt x="5005548" y="810616"/>
                    <a:pt x="5000274" y="812800"/>
                    <a:pt x="4994775" y="812800"/>
                  </a:cubicBezTo>
                  <a:lnTo>
                    <a:pt x="20734" y="812800"/>
                  </a:lnTo>
                  <a:cubicBezTo>
                    <a:pt x="15235" y="812800"/>
                    <a:pt x="9961" y="810616"/>
                    <a:pt x="6073" y="806727"/>
                  </a:cubicBezTo>
                  <a:cubicBezTo>
                    <a:pt x="2184" y="802839"/>
                    <a:pt x="0" y="797565"/>
                    <a:pt x="0" y="792066"/>
                  </a:cubicBezTo>
                  <a:lnTo>
                    <a:pt x="0" y="20734"/>
                  </a:lnTo>
                  <a:cubicBezTo>
                    <a:pt x="0" y="15235"/>
                    <a:pt x="2184" y="9961"/>
                    <a:pt x="6073" y="6073"/>
                  </a:cubicBezTo>
                  <a:cubicBezTo>
                    <a:pt x="9961" y="2184"/>
                    <a:pt x="15235" y="0"/>
                    <a:pt x="207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155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058715"/>
            <a:ext cx="8489276" cy="3086100"/>
            <a:chOff x="0" y="0"/>
            <a:chExt cx="365161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1613" cy="812800"/>
            </a:xfrm>
            <a:custGeom>
              <a:avLst/>
              <a:gdLst/>
              <a:ahLst/>
              <a:cxnLst/>
              <a:rect l="l" t="t" r="r" b="b"/>
              <a:pathLst>
                <a:path w="3651613" h="812800">
                  <a:moveTo>
                    <a:pt x="28478" y="0"/>
                  </a:moveTo>
                  <a:lnTo>
                    <a:pt x="3623135" y="0"/>
                  </a:lnTo>
                  <a:cubicBezTo>
                    <a:pt x="3638863" y="0"/>
                    <a:pt x="3651613" y="12750"/>
                    <a:pt x="3651613" y="28478"/>
                  </a:cubicBezTo>
                  <a:lnTo>
                    <a:pt x="3651613" y="784322"/>
                  </a:lnTo>
                  <a:cubicBezTo>
                    <a:pt x="3651613" y="791875"/>
                    <a:pt x="3648613" y="799118"/>
                    <a:pt x="3643272" y="804459"/>
                  </a:cubicBezTo>
                  <a:cubicBezTo>
                    <a:pt x="3637931" y="809800"/>
                    <a:pt x="3630688" y="812800"/>
                    <a:pt x="3623135" y="812800"/>
                  </a:cubicBezTo>
                  <a:lnTo>
                    <a:pt x="28478" y="812800"/>
                  </a:lnTo>
                  <a:cubicBezTo>
                    <a:pt x="20925" y="812800"/>
                    <a:pt x="13682" y="809800"/>
                    <a:pt x="8341" y="804459"/>
                  </a:cubicBezTo>
                  <a:cubicBezTo>
                    <a:pt x="3000" y="799118"/>
                    <a:pt x="0" y="791875"/>
                    <a:pt x="0" y="784322"/>
                  </a:cubicBezTo>
                  <a:lnTo>
                    <a:pt x="0" y="28478"/>
                  </a:lnTo>
                  <a:cubicBezTo>
                    <a:pt x="0" y="20925"/>
                    <a:pt x="3000" y="13682"/>
                    <a:pt x="8341" y="8341"/>
                  </a:cubicBezTo>
                  <a:cubicBezTo>
                    <a:pt x="13682" y="3000"/>
                    <a:pt x="20925" y="0"/>
                    <a:pt x="28478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5161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40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33872" y="-145052"/>
            <a:ext cx="19798348" cy="1961998"/>
          </a:xfrm>
          <a:custGeom>
            <a:avLst/>
            <a:gdLst/>
            <a:ahLst/>
            <a:cxnLst/>
            <a:rect l="l" t="t" r="r" b="b"/>
            <a:pathLst>
              <a:path w="19798348" h="1961998">
                <a:moveTo>
                  <a:pt x="0" y="0"/>
                </a:moveTo>
                <a:lnTo>
                  <a:pt x="19798348" y="0"/>
                </a:lnTo>
                <a:lnTo>
                  <a:pt x="19798348" y="1961999"/>
                </a:lnTo>
                <a:lnTo>
                  <a:pt x="0" y="196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55583" y="2114770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4"/>
                </a:lnTo>
                <a:lnTo>
                  <a:pt x="0" y="327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7878611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8" y="0"/>
                </a:lnTo>
                <a:lnTo>
                  <a:pt x="3541018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7900" y="181262"/>
            <a:ext cx="1681600" cy="1611278"/>
          </a:xfrm>
          <a:custGeom>
            <a:avLst/>
            <a:gdLst/>
            <a:ahLst/>
            <a:cxnLst/>
            <a:rect l="l" t="t" r="r" b="b"/>
            <a:pathLst>
              <a:path w="1681600" h="1611278">
                <a:moveTo>
                  <a:pt x="0" y="0"/>
                </a:moveTo>
                <a:lnTo>
                  <a:pt x="1681600" y="0"/>
                </a:lnTo>
                <a:lnTo>
                  <a:pt x="1681600" y="1611278"/>
                </a:lnTo>
                <a:lnTo>
                  <a:pt x="0" y="161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2050429"/>
            <a:ext cx="2579309" cy="630212"/>
            <a:chOff x="0" y="0"/>
            <a:chExt cx="672663" cy="1643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2663" cy="164354"/>
            </a:xfrm>
            <a:custGeom>
              <a:avLst/>
              <a:gdLst/>
              <a:ahLst/>
              <a:cxnLst/>
              <a:rect l="l" t="t" r="r" b="b"/>
              <a:pathLst>
                <a:path w="672663" h="164354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334"/>
                  </a:lnTo>
                  <a:cubicBezTo>
                    <a:pt x="672663" y="146884"/>
                    <a:pt x="655194" y="164354"/>
                    <a:pt x="633643" y="164354"/>
                  </a:cubicBezTo>
                  <a:lnTo>
                    <a:pt x="39020" y="164354"/>
                  </a:lnTo>
                  <a:cubicBezTo>
                    <a:pt x="17470" y="164354"/>
                    <a:pt x="0" y="146884"/>
                    <a:pt x="0" y="125334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72663" cy="20245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2400" y="5825492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87900" y="2191717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8823899" y="6595520"/>
            <a:ext cx="4029253" cy="2298897"/>
            <a:chOff x="0" y="0"/>
            <a:chExt cx="1424586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24586" cy="812800"/>
            </a:xfrm>
            <a:custGeom>
              <a:avLst/>
              <a:gdLst/>
              <a:ahLst/>
              <a:cxnLst/>
              <a:rect l="l" t="t" r="r" b="b"/>
              <a:pathLst>
                <a:path w="1424586" h="812800">
                  <a:moveTo>
                    <a:pt x="44193" y="0"/>
                  </a:moveTo>
                  <a:lnTo>
                    <a:pt x="1380393" y="0"/>
                  </a:lnTo>
                  <a:cubicBezTo>
                    <a:pt x="1392114" y="0"/>
                    <a:pt x="1403355" y="4656"/>
                    <a:pt x="1411642" y="12944"/>
                  </a:cubicBezTo>
                  <a:cubicBezTo>
                    <a:pt x="1419930" y="21232"/>
                    <a:pt x="1424586" y="32472"/>
                    <a:pt x="1424586" y="44193"/>
                  </a:cubicBezTo>
                  <a:lnTo>
                    <a:pt x="1424586" y="768607"/>
                  </a:lnTo>
                  <a:cubicBezTo>
                    <a:pt x="1424586" y="793014"/>
                    <a:pt x="1404800" y="812800"/>
                    <a:pt x="1380393" y="812800"/>
                  </a:cubicBezTo>
                  <a:lnTo>
                    <a:pt x="44193" y="812800"/>
                  </a:lnTo>
                  <a:cubicBezTo>
                    <a:pt x="32472" y="812800"/>
                    <a:pt x="21232" y="808144"/>
                    <a:pt x="12944" y="799856"/>
                  </a:cubicBezTo>
                  <a:cubicBezTo>
                    <a:pt x="4656" y="791568"/>
                    <a:pt x="0" y="780328"/>
                    <a:pt x="0" y="768607"/>
                  </a:cubicBezTo>
                  <a:lnTo>
                    <a:pt x="0" y="44193"/>
                  </a:lnTo>
                  <a:cubicBezTo>
                    <a:pt x="0" y="32472"/>
                    <a:pt x="4656" y="21232"/>
                    <a:pt x="12944" y="12944"/>
                  </a:cubicBezTo>
                  <a:cubicBezTo>
                    <a:pt x="21232" y="4656"/>
                    <a:pt x="32472" y="0"/>
                    <a:pt x="44193" y="0"/>
                  </a:cubicBezTo>
                  <a:close/>
                </a:path>
              </a:pathLst>
            </a:custGeom>
            <a:blipFill>
              <a:blip r:embed="rId7"/>
              <a:stretch>
                <a:fillRect l="-715" r="-715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3748180" y="7362218"/>
            <a:ext cx="1266031" cy="398224"/>
          </a:xfrm>
          <a:custGeom>
            <a:avLst/>
            <a:gdLst/>
            <a:ahLst/>
            <a:cxnLst/>
            <a:rect l="l" t="t" r="r" b="b"/>
            <a:pathLst>
              <a:path w="1266031" h="398224">
                <a:moveTo>
                  <a:pt x="0" y="0"/>
                </a:moveTo>
                <a:lnTo>
                  <a:pt x="1266032" y="0"/>
                </a:lnTo>
                <a:lnTo>
                  <a:pt x="1266032" y="398224"/>
                </a:lnTo>
                <a:lnTo>
                  <a:pt x="0" y="3982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8632170" y="2050429"/>
            <a:ext cx="3063857" cy="1186587"/>
            <a:chOff x="0" y="0"/>
            <a:chExt cx="799030" cy="3094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9030" cy="309453"/>
            </a:xfrm>
            <a:custGeom>
              <a:avLst/>
              <a:gdLst/>
              <a:ahLst/>
              <a:cxnLst/>
              <a:rect l="l" t="t" r="r" b="b"/>
              <a:pathLst>
                <a:path w="799030" h="309453">
                  <a:moveTo>
                    <a:pt x="32849" y="0"/>
                  </a:moveTo>
                  <a:lnTo>
                    <a:pt x="766181" y="0"/>
                  </a:lnTo>
                  <a:cubicBezTo>
                    <a:pt x="784323" y="0"/>
                    <a:pt x="799030" y="14707"/>
                    <a:pt x="799030" y="32849"/>
                  </a:cubicBezTo>
                  <a:lnTo>
                    <a:pt x="799030" y="276603"/>
                  </a:lnTo>
                  <a:cubicBezTo>
                    <a:pt x="799030" y="285316"/>
                    <a:pt x="795569" y="293671"/>
                    <a:pt x="789409" y="299831"/>
                  </a:cubicBezTo>
                  <a:cubicBezTo>
                    <a:pt x="783248" y="305992"/>
                    <a:pt x="774893" y="309453"/>
                    <a:pt x="766181" y="309453"/>
                  </a:cubicBezTo>
                  <a:lnTo>
                    <a:pt x="32849" y="309453"/>
                  </a:lnTo>
                  <a:cubicBezTo>
                    <a:pt x="14707" y="309453"/>
                    <a:pt x="0" y="294746"/>
                    <a:pt x="0" y="276603"/>
                  </a:cubicBezTo>
                  <a:lnTo>
                    <a:pt x="0" y="32849"/>
                  </a:lnTo>
                  <a:cubicBezTo>
                    <a:pt x="0" y="24137"/>
                    <a:pt x="3461" y="15782"/>
                    <a:pt x="9621" y="9621"/>
                  </a:cubicBezTo>
                  <a:cubicBezTo>
                    <a:pt x="15782" y="3461"/>
                    <a:pt x="24137" y="0"/>
                    <a:pt x="3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99030" cy="347553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613109" y="6595520"/>
            <a:ext cx="4029253" cy="2298897"/>
            <a:chOff x="0" y="0"/>
            <a:chExt cx="1424586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24586" cy="812800"/>
            </a:xfrm>
            <a:custGeom>
              <a:avLst/>
              <a:gdLst/>
              <a:ahLst/>
              <a:cxnLst/>
              <a:rect l="l" t="t" r="r" b="b"/>
              <a:pathLst>
                <a:path w="1424586" h="812800">
                  <a:moveTo>
                    <a:pt x="44193" y="0"/>
                  </a:moveTo>
                  <a:lnTo>
                    <a:pt x="1380393" y="0"/>
                  </a:lnTo>
                  <a:cubicBezTo>
                    <a:pt x="1392114" y="0"/>
                    <a:pt x="1403355" y="4656"/>
                    <a:pt x="1411642" y="12944"/>
                  </a:cubicBezTo>
                  <a:cubicBezTo>
                    <a:pt x="1419930" y="21232"/>
                    <a:pt x="1424586" y="32472"/>
                    <a:pt x="1424586" y="44193"/>
                  </a:cubicBezTo>
                  <a:lnTo>
                    <a:pt x="1424586" y="768607"/>
                  </a:lnTo>
                  <a:cubicBezTo>
                    <a:pt x="1424586" y="793014"/>
                    <a:pt x="1404800" y="812800"/>
                    <a:pt x="1380393" y="812800"/>
                  </a:cubicBezTo>
                  <a:lnTo>
                    <a:pt x="44193" y="812800"/>
                  </a:lnTo>
                  <a:cubicBezTo>
                    <a:pt x="32472" y="812800"/>
                    <a:pt x="21232" y="808144"/>
                    <a:pt x="12944" y="799856"/>
                  </a:cubicBezTo>
                  <a:cubicBezTo>
                    <a:pt x="4656" y="791568"/>
                    <a:pt x="0" y="780328"/>
                    <a:pt x="0" y="768607"/>
                  </a:cubicBezTo>
                  <a:lnTo>
                    <a:pt x="0" y="44193"/>
                  </a:lnTo>
                  <a:cubicBezTo>
                    <a:pt x="0" y="32472"/>
                    <a:pt x="4656" y="21232"/>
                    <a:pt x="12944" y="12944"/>
                  </a:cubicBezTo>
                  <a:cubicBezTo>
                    <a:pt x="21232" y="4656"/>
                    <a:pt x="32472" y="0"/>
                    <a:pt x="44193" y="0"/>
                  </a:cubicBezTo>
                  <a:close/>
                </a:path>
              </a:pathLst>
            </a:custGeom>
            <a:blipFill>
              <a:blip r:embed="rId9"/>
              <a:stretch>
                <a:fillRect t="-15725" b="-15725"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2449094" y="6371766"/>
            <a:ext cx="3307014" cy="2686949"/>
          </a:xfrm>
          <a:custGeom>
            <a:avLst/>
            <a:gdLst/>
            <a:ahLst/>
            <a:cxnLst/>
            <a:rect l="l" t="t" r="r" b="b"/>
            <a:pathLst>
              <a:path w="3307014" h="2686949">
                <a:moveTo>
                  <a:pt x="0" y="0"/>
                </a:moveTo>
                <a:lnTo>
                  <a:pt x="3307014" y="0"/>
                </a:lnTo>
                <a:lnTo>
                  <a:pt x="3307014" y="2686949"/>
                </a:lnTo>
                <a:lnTo>
                  <a:pt x="0" y="2686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5527" t="-64892" r="-36844" b="-30595"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028700" y="5741554"/>
            <a:ext cx="2579309" cy="630212"/>
            <a:chOff x="0" y="0"/>
            <a:chExt cx="672663" cy="16435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72663" cy="164354"/>
            </a:xfrm>
            <a:custGeom>
              <a:avLst/>
              <a:gdLst/>
              <a:ahLst/>
              <a:cxnLst/>
              <a:rect l="l" t="t" r="r" b="b"/>
              <a:pathLst>
                <a:path w="672663" h="164354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334"/>
                  </a:lnTo>
                  <a:cubicBezTo>
                    <a:pt x="672663" y="146884"/>
                    <a:pt x="655194" y="164354"/>
                    <a:pt x="633643" y="164354"/>
                  </a:cubicBezTo>
                  <a:lnTo>
                    <a:pt x="39020" y="164354"/>
                  </a:lnTo>
                  <a:cubicBezTo>
                    <a:pt x="17470" y="164354"/>
                    <a:pt x="0" y="146884"/>
                    <a:pt x="0" y="125334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672663" cy="20245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4075863" y="7518621"/>
            <a:ext cx="1183010" cy="372110"/>
          </a:xfrm>
          <a:custGeom>
            <a:avLst/>
            <a:gdLst/>
            <a:ahLst/>
            <a:cxnLst/>
            <a:rect l="l" t="t" r="r" b="b"/>
            <a:pathLst>
              <a:path w="1183010" h="372110">
                <a:moveTo>
                  <a:pt x="0" y="0"/>
                </a:moveTo>
                <a:lnTo>
                  <a:pt x="1183010" y="0"/>
                </a:lnTo>
                <a:lnTo>
                  <a:pt x="118301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380245" y="3162817"/>
            <a:ext cx="7879055" cy="3285419"/>
          </a:xfrm>
          <a:custGeom>
            <a:avLst/>
            <a:gdLst/>
            <a:ahLst/>
            <a:cxnLst/>
            <a:rect l="l" t="t" r="r" b="b"/>
            <a:pathLst>
              <a:path w="7879055" h="3285419">
                <a:moveTo>
                  <a:pt x="0" y="0"/>
                </a:moveTo>
                <a:lnTo>
                  <a:pt x="7879055" y="0"/>
                </a:lnTo>
                <a:lnTo>
                  <a:pt x="7879055" y="3285420"/>
                </a:lnTo>
                <a:lnTo>
                  <a:pt x="0" y="3285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7507" t="-131368" r="-38229" b="-46167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161121" y="2152870"/>
            <a:ext cx="5882961" cy="44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32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อัตราการครองเตียงมินิธัญญารักษ์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71665" y="2938573"/>
            <a:ext cx="7219062" cy="44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667" lvl="1" indent="-346834" algn="l">
              <a:lnSpc>
                <a:spcPts val="3437"/>
              </a:lnSpc>
              <a:buFont typeface="Arial"/>
              <a:buChar char="•"/>
            </a:pPr>
            <a:r>
              <a:rPr lang="en-US" sz="32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มินิธัญญารักษ์รพ.ศรีรัตนะ  </a:t>
            </a:r>
            <a:r>
              <a:rPr lang="en-US" sz="3212" b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184%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1665" y="4340064"/>
            <a:ext cx="7219062" cy="44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667" lvl="1" indent="-346834" algn="l">
              <a:lnSpc>
                <a:spcPts val="3437"/>
              </a:lnSpc>
              <a:buFont typeface="Arial"/>
              <a:buChar char="•"/>
            </a:pPr>
            <a:r>
              <a:rPr lang="en-US" sz="32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มินิธัญญารักษ์รพ.เมืองจันทร์ </a:t>
            </a:r>
            <a:r>
              <a:rPr lang="en-US" sz="3212" b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114%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1665" y="5040809"/>
            <a:ext cx="7304806" cy="44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667" lvl="1" indent="-346834" algn="l">
              <a:lnSpc>
                <a:spcPts val="3437"/>
              </a:lnSpc>
              <a:buFont typeface="Arial"/>
              <a:buChar char="•"/>
            </a:pPr>
            <a:r>
              <a:rPr lang="en-US" sz="32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มินิธัญญารักษ์รพ.โพธิ์ศรีสุวรรณ </a:t>
            </a:r>
            <a:r>
              <a:rPr lang="en-US" sz="3212" b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62%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1665" y="3639318"/>
            <a:ext cx="6608397" cy="44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667" lvl="1" indent="-346834" algn="l">
              <a:lnSpc>
                <a:spcPts val="3437"/>
              </a:lnSpc>
              <a:buFont typeface="Arial"/>
              <a:buChar char="•"/>
            </a:pPr>
            <a:r>
              <a:rPr lang="en-US" sz="32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มินิธัญญารักษ์รพ.ปรางค์กู่  </a:t>
            </a:r>
            <a:r>
              <a:rPr lang="en-US" sz="3212" b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71%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755995" y="1989044"/>
            <a:ext cx="9240577" cy="153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812" b="1">
                <a:solidFill>
                  <a:srgbClr val="109A9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การบำบัดและฟื้นฟูผูใช้ยาเสพติดโดยชุมชนมีส่วนร่วม “CBTX ชุมชนล้อมรักษ์”บูรณาการร่วมกับโครงการชุมชนยั่งยืน 32 แห่ง 64 หมู่บ้าน  </a:t>
            </a:r>
            <a:r>
              <a:rPr lang="en-US" sz="2812" b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จำนวน 436 คน</a:t>
            </a:r>
          </a:p>
          <a:p>
            <a:pPr algn="l">
              <a:lnSpc>
                <a:spcPts val="3009"/>
              </a:lnSpc>
            </a:pPr>
            <a:endParaRPr lang="en-US" sz="2812" b="1">
              <a:solidFill>
                <a:srgbClr val="FF66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70214" y="480918"/>
            <a:ext cx="1283128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83481" y="5324415"/>
            <a:ext cx="6881173" cy="872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endParaRPr/>
          </a:p>
          <a:p>
            <a:pPr algn="l">
              <a:lnSpc>
                <a:spcPts val="3449"/>
              </a:lnSpc>
            </a:pPr>
            <a:r>
              <a:rPr lang="en-US" sz="322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23" b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ผลงาน 678 ราย</a:t>
            </a:r>
            <a:r>
              <a:rPr lang="en-US" sz="322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(อันดับ 3 ของประเทศ)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319772" y="9469974"/>
            <a:ext cx="6512698" cy="27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2012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ข้อมูล บสต.ณ วันที่ 24 พฤษภาคม 2569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4366" cy="16481247"/>
            <a:chOff x="0" y="0"/>
            <a:chExt cx="4863043" cy="434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3043" cy="4340740"/>
            </a:xfrm>
            <a:custGeom>
              <a:avLst/>
              <a:gdLst/>
              <a:ahLst/>
              <a:cxnLst/>
              <a:rect l="l" t="t" r="r" b="b"/>
              <a:pathLst>
                <a:path w="4863043" h="4340740">
                  <a:moveTo>
                    <a:pt x="41929" y="0"/>
                  </a:moveTo>
                  <a:lnTo>
                    <a:pt x="4821114" y="0"/>
                  </a:lnTo>
                  <a:cubicBezTo>
                    <a:pt x="4844271" y="0"/>
                    <a:pt x="4863043" y="18772"/>
                    <a:pt x="4863043" y="41929"/>
                  </a:cubicBezTo>
                  <a:lnTo>
                    <a:pt x="4863043" y="4298811"/>
                  </a:lnTo>
                  <a:cubicBezTo>
                    <a:pt x="4863043" y="4309931"/>
                    <a:pt x="4858626" y="4320596"/>
                    <a:pt x="4850762" y="4328459"/>
                  </a:cubicBezTo>
                  <a:cubicBezTo>
                    <a:pt x="4842899" y="4336322"/>
                    <a:pt x="4832235" y="4340740"/>
                    <a:pt x="4821114" y="4340740"/>
                  </a:cubicBezTo>
                  <a:lnTo>
                    <a:pt x="41929" y="4340740"/>
                  </a:lnTo>
                  <a:cubicBezTo>
                    <a:pt x="30809" y="4340740"/>
                    <a:pt x="20144" y="4336322"/>
                    <a:pt x="12281" y="4328459"/>
                  </a:cubicBezTo>
                  <a:cubicBezTo>
                    <a:pt x="4418" y="4320596"/>
                    <a:pt x="0" y="4309931"/>
                    <a:pt x="0" y="4298811"/>
                  </a:cubicBezTo>
                  <a:lnTo>
                    <a:pt x="0" y="41929"/>
                  </a:lnTo>
                  <a:cubicBezTo>
                    <a:pt x="0" y="30809"/>
                    <a:pt x="4418" y="20144"/>
                    <a:pt x="12281" y="12281"/>
                  </a:cubicBezTo>
                  <a:cubicBezTo>
                    <a:pt x="20144" y="4418"/>
                    <a:pt x="30809" y="0"/>
                    <a:pt x="419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3043" cy="4378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058715"/>
            <a:ext cx="8489276" cy="3086100"/>
            <a:chOff x="0" y="0"/>
            <a:chExt cx="365161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1613" cy="812800"/>
            </a:xfrm>
            <a:custGeom>
              <a:avLst/>
              <a:gdLst/>
              <a:ahLst/>
              <a:cxnLst/>
              <a:rect l="l" t="t" r="r" b="b"/>
              <a:pathLst>
                <a:path w="3651613" h="812800">
                  <a:moveTo>
                    <a:pt x="28478" y="0"/>
                  </a:moveTo>
                  <a:lnTo>
                    <a:pt x="3623135" y="0"/>
                  </a:lnTo>
                  <a:cubicBezTo>
                    <a:pt x="3638863" y="0"/>
                    <a:pt x="3651613" y="12750"/>
                    <a:pt x="3651613" y="28478"/>
                  </a:cubicBezTo>
                  <a:lnTo>
                    <a:pt x="3651613" y="784322"/>
                  </a:lnTo>
                  <a:cubicBezTo>
                    <a:pt x="3651613" y="791875"/>
                    <a:pt x="3648613" y="799118"/>
                    <a:pt x="3643272" y="804459"/>
                  </a:cubicBezTo>
                  <a:cubicBezTo>
                    <a:pt x="3637931" y="809800"/>
                    <a:pt x="3630688" y="812800"/>
                    <a:pt x="3623135" y="812800"/>
                  </a:cubicBezTo>
                  <a:lnTo>
                    <a:pt x="28478" y="812800"/>
                  </a:lnTo>
                  <a:cubicBezTo>
                    <a:pt x="20925" y="812800"/>
                    <a:pt x="13682" y="809800"/>
                    <a:pt x="8341" y="804459"/>
                  </a:cubicBezTo>
                  <a:cubicBezTo>
                    <a:pt x="3000" y="799118"/>
                    <a:pt x="0" y="791875"/>
                    <a:pt x="0" y="784322"/>
                  </a:cubicBezTo>
                  <a:lnTo>
                    <a:pt x="0" y="28478"/>
                  </a:lnTo>
                  <a:cubicBezTo>
                    <a:pt x="0" y="20925"/>
                    <a:pt x="3000" y="13682"/>
                    <a:pt x="8341" y="8341"/>
                  </a:cubicBezTo>
                  <a:cubicBezTo>
                    <a:pt x="13682" y="3000"/>
                    <a:pt x="20925" y="0"/>
                    <a:pt x="28478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5161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40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33872" y="-145052"/>
            <a:ext cx="19798348" cy="1961998"/>
          </a:xfrm>
          <a:custGeom>
            <a:avLst/>
            <a:gdLst/>
            <a:ahLst/>
            <a:cxnLst/>
            <a:rect l="l" t="t" r="r" b="b"/>
            <a:pathLst>
              <a:path w="19798348" h="1961998">
                <a:moveTo>
                  <a:pt x="0" y="0"/>
                </a:moveTo>
                <a:lnTo>
                  <a:pt x="19798348" y="0"/>
                </a:lnTo>
                <a:lnTo>
                  <a:pt x="19798348" y="1961999"/>
                </a:lnTo>
                <a:lnTo>
                  <a:pt x="0" y="196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400" y="2237785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93848" y="9346149"/>
            <a:ext cx="7130051" cy="109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</a:p>
          <a:p>
            <a:pPr algn="l">
              <a:lnSpc>
                <a:spcPts val="4220"/>
              </a:lnSpc>
            </a:pPr>
            <a:endParaRPr lang="en-US" sz="3014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7878611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8" y="0"/>
                </a:lnTo>
                <a:lnTo>
                  <a:pt x="3541018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7900" y="181262"/>
            <a:ext cx="1681600" cy="1611278"/>
          </a:xfrm>
          <a:custGeom>
            <a:avLst/>
            <a:gdLst/>
            <a:ahLst/>
            <a:cxnLst/>
            <a:rect l="l" t="t" r="r" b="b"/>
            <a:pathLst>
              <a:path w="1681600" h="1611278">
                <a:moveTo>
                  <a:pt x="0" y="0"/>
                </a:moveTo>
                <a:lnTo>
                  <a:pt x="1681600" y="0"/>
                </a:lnTo>
                <a:lnTo>
                  <a:pt x="1681600" y="1611278"/>
                </a:lnTo>
                <a:lnTo>
                  <a:pt x="0" y="161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2050429"/>
            <a:ext cx="2579309" cy="630212"/>
            <a:chOff x="0" y="0"/>
            <a:chExt cx="672663" cy="1643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2663" cy="164354"/>
            </a:xfrm>
            <a:custGeom>
              <a:avLst/>
              <a:gdLst/>
              <a:ahLst/>
              <a:cxnLst/>
              <a:rect l="l" t="t" r="r" b="b"/>
              <a:pathLst>
                <a:path w="672663" h="164354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334"/>
                  </a:lnTo>
                  <a:cubicBezTo>
                    <a:pt x="672663" y="146884"/>
                    <a:pt x="655194" y="164354"/>
                    <a:pt x="633643" y="164354"/>
                  </a:cubicBezTo>
                  <a:lnTo>
                    <a:pt x="39020" y="164354"/>
                  </a:lnTo>
                  <a:cubicBezTo>
                    <a:pt x="17470" y="164354"/>
                    <a:pt x="0" y="146884"/>
                    <a:pt x="0" y="125334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72663" cy="20245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079221" y="2990483"/>
            <a:ext cx="7180079" cy="3917976"/>
          </a:xfrm>
          <a:custGeom>
            <a:avLst/>
            <a:gdLst/>
            <a:ahLst/>
            <a:cxnLst/>
            <a:rect l="l" t="t" r="r" b="b"/>
            <a:pathLst>
              <a:path w="7180079" h="3917976">
                <a:moveTo>
                  <a:pt x="0" y="0"/>
                </a:moveTo>
                <a:lnTo>
                  <a:pt x="7180079" y="0"/>
                </a:lnTo>
                <a:lnTo>
                  <a:pt x="7180079" y="3917976"/>
                </a:lnTo>
                <a:lnTo>
                  <a:pt x="0" y="3917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144000" y="2237785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337862" y="7208854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410261" y="8545642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347496" y="7912848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20938" y="3832279"/>
            <a:ext cx="9232781" cy="4916456"/>
          </a:xfrm>
          <a:custGeom>
            <a:avLst/>
            <a:gdLst/>
            <a:ahLst/>
            <a:cxnLst/>
            <a:rect l="l" t="t" r="r" b="b"/>
            <a:pathLst>
              <a:path w="9232781" h="4916456">
                <a:moveTo>
                  <a:pt x="0" y="0"/>
                </a:moveTo>
                <a:lnTo>
                  <a:pt x="9232780" y="0"/>
                </a:lnTo>
                <a:lnTo>
                  <a:pt x="9232780" y="4916456"/>
                </a:lnTo>
                <a:lnTo>
                  <a:pt x="0" y="49164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71837" y="2172808"/>
            <a:ext cx="8134063" cy="121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30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3" b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ร้อยละ 75</a:t>
            </a:r>
            <a:r>
              <a:rPr lang="en-US" sz="30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ผู้ป่วยยาเสพติดหลังบำบัดครบตาม</a:t>
            </a:r>
          </a:p>
          <a:p>
            <a:pPr algn="l">
              <a:lnSpc>
                <a:spcPts val="3223"/>
              </a:lnSpc>
            </a:pPr>
            <a:r>
              <a:rPr lang="en-US" sz="30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โปรแกรมได้รับการดูแลต่อเนื่องอย่างมีคุณภาพ 1 ปี</a:t>
            </a:r>
          </a:p>
          <a:p>
            <a:pPr algn="l">
              <a:lnSpc>
                <a:spcPts val="3223"/>
              </a:lnSpc>
            </a:pPr>
            <a:r>
              <a:rPr lang="en-US" sz="30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(RETENTION RATE) </a:t>
            </a:r>
            <a:r>
              <a:rPr lang="en-US" sz="3013" b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ผลงาน ร้อยละ 89.67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05898" y="7033233"/>
            <a:ext cx="7807577" cy="38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8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การติดตามต่อเนื่อง แต่ไม่ครบคุณภาพ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305898" y="7758653"/>
            <a:ext cx="7807577" cy="38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8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กลับไปสู่สิ่งแวดล้อมเดิม ไม่มีงานทำ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05898" y="8484073"/>
            <a:ext cx="7807577" cy="38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813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ศูนย์ฟื้นฟูสภาพทางสังคมยังไม่เป็นรูปธรรม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2970" y="494678"/>
            <a:ext cx="1283128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472172" y="9622374"/>
            <a:ext cx="6512698" cy="27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3"/>
              </a:lnSpc>
            </a:pPr>
            <a:r>
              <a:rPr lang="en-US" sz="2012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ข้อมูล บสต.ณ วันที่ 24 พฤษภาคม 2569</a:t>
            </a:r>
          </a:p>
        </p:txBody>
      </p:sp>
      <p:sp>
        <p:nvSpPr>
          <p:cNvPr id="33" name="AutoShape 33"/>
          <p:cNvSpPr/>
          <p:nvPr/>
        </p:nvSpPr>
        <p:spPr>
          <a:xfrm flipV="1">
            <a:off x="708616" y="4968521"/>
            <a:ext cx="8638880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4" name="Group 34"/>
          <p:cNvGrpSpPr/>
          <p:nvPr/>
        </p:nvGrpSpPr>
        <p:grpSpPr>
          <a:xfrm>
            <a:off x="10079221" y="2134708"/>
            <a:ext cx="2579309" cy="630212"/>
            <a:chOff x="0" y="0"/>
            <a:chExt cx="672663" cy="16435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72663" cy="164354"/>
            </a:xfrm>
            <a:custGeom>
              <a:avLst/>
              <a:gdLst/>
              <a:ahLst/>
              <a:cxnLst/>
              <a:rect l="l" t="t" r="r" b="b"/>
              <a:pathLst>
                <a:path w="672663" h="164354">
                  <a:moveTo>
                    <a:pt x="39020" y="0"/>
                  </a:moveTo>
                  <a:lnTo>
                    <a:pt x="633643" y="0"/>
                  </a:lnTo>
                  <a:cubicBezTo>
                    <a:pt x="643992" y="0"/>
                    <a:pt x="653917" y="4111"/>
                    <a:pt x="661235" y="11429"/>
                  </a:cubicBezTo>
                  <a:cubicBezTo>
                    <a:pt x="668552" y="18746"/>
                    <a:pt x="672663" y="28671"/>
                    <a:pt x="672663" y="39020"/>
                  </a:cubicBezTo>
                  <a:lnTo>
                    <a:pt x="672663" y="125334"/>
                  </a:lnTo>
                  <a:cubicBezTo>
                    <a:pt x="672663" y="146884"/>
                    <a:pt x="655194" y="164354"/>
                    <a:pt x="633643" y="164354"/>
                  </a:cubicBezTo>
                  <a:lnTo>
                    <a:pt x="39020" y="164354"/>
                  </a:lnTo>
                  <a:cubicBezTo>
                    <a:pt x="17470" y="164354"/>
                    <a:pt x="0" y="146884"/>
                    <a:pt x="0" y="125334"/>
                  </a:cubicBezTo>
                  <a:lnTo>
                    <a:pt x="0" y="39020"/>
                  </a:lnTo>
                  <a:cubicBezTo>
                    <a:pt x="0" y="17470"/>
                    <a:pt x="17470" y="0"/>
                    <a:pt x="390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672663" cy="202454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079221" y="2172808"/>
            <a:ext cx="780757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3013" b="1" dirty="0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3" b="1" dirty="0" err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อัตราการหยุดเสพซ้</a:t>
            </a:r>
            <a:r>
              <a:rPr lang="th-TH" sz="3013" b="1" dirty="0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ำ</a:t>
            </a:r>
            <a:r>
              <a:rPr lang="en-US" sz="3013" b="1" dirty="0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(REMISSION RATE)           </a:t>
            </a:r>
            <a:r>
              <a:rPr lang="en-US" sz="3013" b="1" dirty="0" err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เป้าหมาย</a:t>
            </a:r>
            <a:r>
              <a:rPr lang="en-US" sz="3013" b="1" dirty="0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 </a:t>
            </a:r>
            <a:r>
              <a:rPr lang="en-US" sz="3013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เดือน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3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ร้อยละ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45  </a:t>
            </a:r>
            <a:r>
              <a:rPr lang="en-US" sz="3013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และ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 </a:t>
            </a:r>
            <a:r>
              <a:rPr lang="en-US" sz="3013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ปี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13" b="1" dirty="0" err="1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ร้อยละ</a:t>
            </a:r>
            <a:r>
              <a:rPr lang="en-US" sz="3013" b="1" dirty="0">
                <a:solidFill>
                  <a:srgbClr val="FF66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35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907" y="986901"/>
            <a:ext cx="18357907" cy="16481247"/>
            <a:chOff x="0" y="0"/>
            <a:chExt cx="4835004" cy="434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5004" cy="4340740"/>
            </a:xfrm>
            <a:custGeom>
              <a:avLst/>
              <a:gdLst/>
              <a:ahLst/>
              <a:cxnLst/>
              <a:rect l="l" t="t" r="r" b="b"/>
              <a:pathLst>
                <a:path w="4835004" h="4340740">
                  <a:moveTo>
                    <a:pt x="42172" y="0"/>
                  </a:moveTo>
                  <a:lnTo>
                    <a:pt x="4792832" y="0"/>
                  </a:lnTo>
                  <a:cubicBezTo>
                    <a:pt x="4804017" y="0"/>
                    <a:pt x="4814743" y="4443"/>
                    <a:pt x="4822652" y="12352"/>
                  </a:cubicBezTo>
                  <a:cubicBezTo>
                    <a:pt x="4830561" y="20261"/>
                    <a:pt x="4835004" y="30987"/>
                    <a:pt x="4835004" y="42172"/>
                  </a:cubicBezTo>
                  <a:lnTo>
                    <a:pt x="4835004" y="4298567"/>
                  </a:lnTo>
                  <a:cubicBezTo>
                    <a:pt x="4835004" y="4309752"/>
                    <a:pt x="4830561" y="4320479"/>
                    <a:pt x="4822652" y="4328388"/>
                  </a:cubicBezTo>
                  <a:cubicBezTo>
                    <a:pt x="4814743" y="4336297"/>
                    <a:pt x="4804017" y="4340740"/>
                    <a:pt x="4792832" y="4340740"/>
                  </a:cubicBezTo>
                  <a:lnTo>
                    <a:pt x="42172" y="4340740"/>
                  </a:lnTo>
                  <a:cubicBezTo>
                    <a:pt x="30987" y="4340740"/>
                    <a:pt x="20261" y="4336297"/>
                    <a:pt x="12352" y="4328388"/>
                  </a:cubicBezTo>
                  <a:cubicBezTo>
                    <a:pt x="4443" y="4320479"/>
                    <a:pt x="0" y="4309752"/>
                    <a:pt x="0" y="4298567"/>
                  </a:cubicBezTo>
                  <a:lnTo>
                    <a:pt x="0" y="42172"/>
                  </a:lnTo>
                  <a:cubicBezTo>
                    <a:pt x="0" y="30987"/>
                    <a:pt x="4443" y="20261"/>
                    <a:pt x="12352" y="12352"/>
                  </a:cubicBezTo>
                  <a:cubicBezTo>
                    <a:pt x="20261" y="4443"/>
                    <a:pt x="30987" y="0"/>
                    <a:pt x="421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5004" cy="4378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907" y="8894417"/>
            <a:ext cx="19043259" cy="3086100"/>
            <a:chOff x="0" y="0"/>
            <a:chExt cx="501550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15509" cy="812800"/>
            </a:xfrm>
            <a:custGeom>
              <a:avLst/>
              <a:gdLst/>
              <a:ahLst/>
              <a:cxnLst/>
              <a:rect l="l" t="t" r="r" b="b"/>
              <a:pathLst>
                <a:path w="5015509" h="812800">
                  <a:moveTo>
                    <a:pt x="20734" y="0"/>
                  </a:moveTo>
                  <a:lnTo>
                    <a:pt x="4994775" y="0"/>
                  </a:lnTo>
                  <a:cubicBezTo>
                    <a:pt x="5000274" y="0"/>
                    <a:pt x="5005548" y="2184"/>
                    <a:pt x="5009436" y="6073"/>
                  </a:cubicBezTo>
                  <a:cubicBezTo>
                    <a:pt x="5013324" y="9961"/>
                    <a:pt x="5015509" y="15235"/>
                    <a:pt x="5015509" y="20734"/>
                  </a:cubicBezTo>
                  <a:lnTo>
                    <a:pt x="5015509" y="792066"/>
                  </a:lnTo>
                  <a:cubicBezTo>
                    <a:pt x="5015509" y="797565"/>
                    <a:pt x="5013324" y="802839"/>
                    <a:pt x="5009436" y="806727"/>
                  </a:cubicBezTo>
                  <a:cubicBezTo>
                    <a:pt x="5005548" y="810616"/>
                    <a:pt x="5000274" y="812800"/>
                    <a:pt x="4994775" y="812800"/>
                  </a:cubicBezTo>
                  <a:lnTo>
                    <a:pt x="20734" y="812800"/>
                  </a:lnTo>
                  <a:cubicBezTo>
                    <a:pt x="15235" y="812800"/>
                    <a:pt x="9961" y="810616"/>
                    <a:pt x="6073" y="806727"/>
                  </a:cubicBezTo>
                  <a:cubicBezTo>
                    <a:pt x="2184" y="802839"/>
                    <a:pt x="0" y="797565"/>
                    <a:pt x="0" y="792066"/>
                  </a:cubicBezTo>
                  <a:lnTo>
                    <a:pt x="0" y="20734"/>
                  </a:lnTo>
                  <a:cubicBezTo>
                    <a:pt x="0" y="15235"/>
                    <a:pt x="2184" y="9961"/>
                    <a:pt x="6073" y="6073"/>
                  </a:cubicBezTo>
                  <a:cubicBezTo>
                    <a:pt x="9961" y="2184"/>
                    <a:pt x="15235" y="0"/>
                    <a:pt x="207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155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5896" y="8958219"/>
            <a:ext cx="8559183" cy="3170033"/>
            <a:chOff x="0" y="0"/>
            <a:chExt cx="365161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1613" cy="812800"/>
            </a:xfrm>
            <a:custGeom>
              <a:avLst/>
              <a:gdLst/>
              <a:ahLst/>
              <a:cxnLst/>
              <a:rect l="l" t="t" r="r" b="b"/>
              <a:pathLst>
                <a:path w="3651613" h="812800">
                  <a:moveTo>
                    <a:pt x="28478" y="0"/>
                  </a:moveTo>
                  <a:lnTo>
                    <a:pt x="3623135" y="0"/>
                  </a:lnTo>
                  <a:cubicBezTo>
                    <a:pt x="3638863" y="0"/>
                    <a:pt x="3651613" y="12750"/>
                    <a:pt x="3651613" y="28478"/>
                  </a:cubicBezTo>
                  <a:lnTo>
                    <a:pt x="3651613" y="784322"/>
                  </a:lnTo>
                  <a:cubicBezTo>
                    <a:pt x="3651613" y="791875"/>
                    <a:pt x="3648613" y="799118"/>
                    <a:pt x="3643272" y="804459"/>
                  </a:cubicBezTo>
                  <a:cubicBezTo>
                    <a:pt x="3637931" y="809800"/>
                    <a:pt x="3630688" y="812800"/>
                    <a:pt x="3623135" y="812800"/>
                  </a:cubicBezTo>
                  <a:lnTo>
                    <a:pt x="28478" y="812800"/>
                  </a:lnTo>
                  <a:cubicBezTo>
                    <a:pt x="20925" y="812800"/>
                    <a:pt x="13682" y="809800"/>
                    <a:pt x="8341" y="804459"/>
                  </a:cubicBezTo>
                  <a:cubicBezTo>
                    <a:pt x="3000" y="799118"/>
                    <a:pt x="0" y="791875"/>
                    <a:pt x="0" y="784322"/>
                  </a:cubicBezTo>
                  <a:lnTo>
                    <a:pt x="0" y="28478"/>
                  </a:lnTo>
                  <a:cubicBezTo>
                    <a:pt x="0" y="20925"/>
                    <a:pt x="3000" y="13682"/>
                    <a:pt x="8341" y="8341"/>
                  </a:cubicBezTo>
                  <a:cubicBezTo>
                    <a:pt x="13682" y="3000"/>
                    <a:pt x="20925" y="0"/>
                    <a:pt x="28478" y="0"/>
                  </a:cubicBezTo>
                  <a:close/>
                </a:path>
              </a:pathLst>
            </a:custGeom>
            <a:solidFill>
              <a:srgbClr val="0485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5161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40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33872" y="-145052"/>
            <a:ext cx="19798348" cy="1961998"/>
          </a:xfrm>
          <a:custGeom>
            <a:avLst/>
            <a:gdLst/>
            <a:ahLst/>
            <a:cxnLst/>
            <a:rect l="l" t="t" r="r" b="b"/>
            <a:pathLst>
              <a:path w="19798348" h="1961998">
                <a:moveTo>
                  <a:pt x="0" y="0"/>
                </a:moveTo>
                <a:lnTo>
                  <a:pt x="19798348" y="0"/>
                </a:lnTo>
                <a:lnTo>
                  <a:pt x="19798348" y="1961999"/>
                </a:lnTo>
                <a:lnTo>
                  <a:pt x="0" y="19619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93848" y="9346149"/>
            <a:ext cx="7130051" cy="5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  <a:endParaRPr lang="en-US" sz="3014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878611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8" y="0"/>
                </a:lnTo>
                <a:lnTo>
                  <a:pt x="3541018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7900" y="181262"/>
            <a:ext cx="1681600" cy="1611278"/>
          </a:xfrm>
          <a:custGeom>
            <a:avLst/>
            <a:gdLst/>
            <a:ahLst/>
            <a:cxnLst/>
            <a:rect l="l" t="t" r="r" b="b"/>
            <a:pathLst>
              <a:path w="1681600" h="1611278">
                <a:moveTo>
                  <a:pt x="0" y="0"/>
                </a:moveTo>
                <a:lnTo>
                  <a:pt x="1681600" y="0"/>
                </a:lnTo>
                <a:lnTo>
                  <a:pt x="1681600" y="1611278"/>
                </a:lnTo>
                <a:lnTo>
                  <a:pt x="0" y="161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869500" y="5526144"/>
            <a:ext cx="10300459" cy="48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1"/>
              </a:lnSpc>
              <a:spcBef>
                <a:spcPct val="0"/>
              </a:spcBef>
            </a:pPr>
            <a:r>
              <a:rPr lang="en-US" sz="282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ส่งต่อผู้ป่วยเข้าสู่กระบวนการบำบัดในมินิธัญญารักษ์ 2 แห่ง   </a:t>
            </a:r>
          </a:p>
        </p:txBody>
      </p:sp>
      <p:sp>
        <p:nvSpPr>
          <p:cNvPr id="18" name="Freeform 18"/>
          <p:cNvSpPr/>
          <p:nvPr/>
        </p:nvSpPr>
        <p:spPr>
          <a:xfrm>
            <a:off x="860496" y="5583294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4713628" y="6299259"/>
            <a:ext cx="3424390" cy="2462074"/>
            <a:chOff x="0" y="0"/>
            <a:chExt cx="808194" cy="5810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08194" cy="581077"/>
            </a:xfrm>
            <a:custGeom>
              <a:avLst/>
              <a:gdLst/>
              <a:ahLst/>
              <a:cxnLst/>
              <a:rect l="l" t="t" r="r" b="b"/>
              <a:pathLst>
                <a:path w="808194" h="581077">
                  <a:moveTo>
                    <a:pt x="51999" y="0"/>
                  </a:moveTo>
                  <a:lnTo>
                    <a:pt x="756195" y="0"/>
                  </a:lnTo>
                  <a:cubicBezTo>
                    <a:pt x="784913" y="0"/>
                    <a:pt x="808194" y="23281"/>
                    <a:pt x="808194" y="51999"/>
                  </a:cubicBezTo>
                  <a:lnTo>
                    <a:pt x="808194" y="529078"/>
                  </a:lnTo>
                  <a:cubicBezTo>
                    <a:pt x="808194" y="542869"/>
                    <a:pt x="802715" y="556095"/>
                    <a:pt x="792964" y="565847"/>
                  </a:cubicBezTo>
                  <a:cubicBezTo>
                    <a:pt x="783212" y="575598"/>
                    <a:pt x="769986" y="581077"/>
                    <a:pt x="756195" y="581077"/>
                  </a:cubicBezTo>
                  <a:lnTo>
                    <a:pt x="51999" y="581077"/>
                  </a:lnTo>
                  <a:cubicBezTo>
                    <a:pt x="38208" y="581077"/>
                    <a:pt x="24982" y="575598"/>
                    <a:pt x="15230" y="565847"/>
                  </a:cubicBezTo>
                  <a:cubicBezTo>
                    <a:pt x="5478" y="556095"/>
                    <a:pt x="0" y="542869"/>
                    <a:pt x="0" y="529078"/>
                  </a:cubicBezTo>
                  <a:lnTo>
                    <a:pt x="0" y="51999"/>
                  </a:lnTo>
                  <a:cubicBezTo>
                    <a:pt x="0" y="38208"/>
                    <a:pt x="5478" y="24982"/>
                    <a:pt x="15230" y="15230"/>
                  </a:cubicBezTo>
                  <a:cubicBezTo>
                    <a:pt x="24982" y="5478"/>
                    <a:pt x="38208" y="0"/>
                    <a:pt x="51999" y="0"/>
                  </a:cubicBezTo>
                  <a:close/>
                </a:path>
              </a:pathLst>
            </a:custGeom>
            <a:blipFill>
              <a:blip r:embed="rId7"/>
              <a:stretch>
                <a:fillRect l="-15470" r="-15470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270214" y="2524286"/>
            <a:ext cx="5070973" cy="48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8"/>
              </a:lnSpc>
            </a:pPr>
            <a:r>
              <a:rPr lang="en-US" sz="351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นำเรียนเพื่อขอความร่วมมือ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69500" y="6105990"/>
            <a:ext cx="99135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ได้แก่ มินิธัญญารักษ์รพ.ยางชุมน้อย มินิธัญญารักษ์รพ.ราษีไศล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419629" y="2041041"/>
            <a:ext cx="6718389" cy="3992689"/>
            <a:chOff x="0" y="0"/>
            <a:chExt cx="1085152" cy="6448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5152" cy="644898"/>
            </a:xfrm>
            <a:custGeom>
              <a:avLst/>
              <a:gdLst/>
              <a:ahLst/>
              <a:cxnLst/>
              <a:rect l="l" t="t" r="r" b="b"/>
              <a:pathLst>
                <a:path w="1085152" h="644898">
                  <a:moveTo>
                    <a:pt x="26504" y="0"/>
                  </a:moveTo>
                  <a:lnTo>
                    <a:pt x="1058648" y="0"/>
                  </a:lnTo>
                  <a:cubicBezTo>
                    <a:pt x="1073285" y="0"/>
                    <a:pt x="1085152" y="11866"/>
                    <a:pt x="1085152" y="26504"/>
                  </a:cubicBezTo>
                  <a:lnTo>
                    <a:pt x="1085152" y="618394"/>
                  </a:lnTo>
                  <a:cubicBezTo>
                    <a:pt x="1085152" y="625423"/>
                    <a:pt x="1082359" y="632164"/>
                    <a:pt x="1077389" y="637135"/>
                  </a:cubicBezTo>
                  <a:cubicBezTo>
                    <a:pt x="1072418" y="642105"/>
                    <a:pt x="1065677" y="644898"/>
                    <a:pt x="1058648" y="644898"/>
                  </a:cubicBezTo>
                  <a:lnTo>
                    <a:pt x="26504" y="644898"/>
                  </a:lnTo>
                  <a:cubicBezTo>
                    <a:pt x="19475" y="644898"/>
                    <a:pt x="12733" y="642105"/>
                    <a:pt x="7763" y="637135"/>
                  </a:cubicBezTo>
                  <a:cubicBezTo>
                    <a:pt x="2792" y="632164"/>
                    <a:pt x="0" y="625423"/>
                    <a:pt x="0" y="618394"/>
                  </a:cubicBezTo>
                  <a:lnTo>
                    <a:pt x="0" y="26504"/>
                  </a:lnTo>
                  <a:cubicBezTo>
                    <a:pt x="0" y="19475"/>
                    <a:pt x="2792" y="12733"/>
                    <a:pt x="7763" y="7763"/>
                  </a:cubicBezTo>
                  <a:cubicBezTo>
                    <a:pt x="12733" y="2792"/>
                    <a:pt x="19475" y="0"/>
                    <a:pt x="26504" y="0"/>
                  </a:cubicBezTo>
                  <a:close/>
                </a:path>
              </a:pathLst>
            </a:custGeom>
            <a:blipFill>
              <a:blip r:embed="rId8"/>
              <a:stretch>
                <a:fillRect l="-3622" t="-831" r="-3622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860496" y="3325234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50038" y="4329284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5"/>
                </a:lnTo>
                <a:lnTo>
                  <a:pt x="0" y="32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1419629" y="6299259"/>
            <a:ext cx="3293999" cy="2525133"/>
            <a:chOff x="0" y="0"/>
            <a:chExt cx="888064" cy="68077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8064" cy="680777"/>
            </a:xfrm>
            <a:custGeom>
              <a:avLst/>
              <a:gdLst/>
              <a:ahLst/>
              <a:cxnLst/>
              <a:rect l="l" t="t" r="r" b="b"/>
              <a:pathLst>
                <a:path w="888064" h="680777">
                  <a:moveTo>
                    <a:pt x="54057" y="0"/>
                  </a:moveTo>
                  <a:lnTo>
                    <a:pt x="834007" y="0"/>
                  </a:lnTo>
                  <a:cubicBezTo>
                    <a:pt x="848344" y="0"/>
                    <a:pt x="862094" y="5695"/>
                    <a:pt x="872231" y="15833"/>
                  </a:cubicBezTo>
                  <a:cubicBezTo>
                    <a:pt x="882369" y="25971"/>
                    <a:pt x="888064" y="39720"/>
                    <a:pt x="888064" y="54057"/>
                  </a:cubicBezTo>
                  <a:lnTo>
                    <a:pt x="888064" y="626720"/>
                  </a:lnTo>
                  <a:cubicBezTo>
                    <a:pt x="888064" y="656575"/>
                    <a:pt x="863862" y="680777"/>
                    <a:pt x="834007" y="680777"/>
                  </a:cubicBezTo>
                  <a:lnTo>
                    <a:pt x="54057" y="680777"/>
                  </a:lnTo>
                  <a:cubicBezTo>
                    <a:pt x="24202" y="680777"/>
                    <a:pt x="0" y="656575"/>
                    <a:pt x="0" y="626720"/>
                  </a:cubicBezTo>
                  <a:lnTo>
                    <a:pt x="0" y="54057"/>
                  </a:lnTo>
                  <a:cubicBezTo>
                    <a:pt x="0" y="24202"/>
                    <a:pt x="24202" y="0"/>
                    <a:pt x="54057" y="0"/>
                  </a:cubicBezTo>
                  <a:close/>
                </a:path>
              </a:pathLst>
            </a:custGeom>
            <a:blipFill>
              <a:blip r:embed="rId9"/>
              <a:stretch>
                <a:fillRect l="-1167" r="-1167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711307" y="1885902"/>
            <a:ext cx="2954520" cy="985466"/>
            <a:chOff x="0" y="0"/>
            <a:chExt cx="770516" cy="25700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0516" cy="257002"/>
            </a:xfrm>
            <a:custGeom>
              <a:avLst/>
              <a:gdLst/>
              <a:ahLst/>
              <a:cxnLst/>
              <a:rect l="l" t="t" r="r" b="b"/>
              <a:pathLst>
                <a:path w="770516" h="257002">
                  <a:moveTo>
                    <a:pt x="34065" y="0"/>
                  </a:moveTo>
                  <a:lnTo>
                    <a:pt x="736451" y="0"/>
                  </a:lnTo>
                  <a:cubicBezTo>
                    <a:pt x="755265" y="0"/>
                    <a:pt x="770516" y="15251"/>
                    <a:pt x="770516" y="34065"/>
                  </a:cubicBezTo>
                  <a:lnTo>
                    <a:pt x="770516" y="222937"/>
                  </a:lnTo>
                  <a:cubicBezTo>
                    <a:pt x="770516" y="231972"/>
                    <a:pt x="766927" y="240636"/>
                    <a:pt x="760538" y="247024"/>
                  </a:cubicBezTo>
                  <a:cubicBezTo>
                    <a:pt x="754150" y="253413"/>
                    <a:pt x="745486" y="257002"/>
                    <a:pt x="736451" y="257002"/>
                  </a:cubicBezTo>
                  <a:lnTo>
                    <a:pt x="34065" y="257002"/>
                  </a:lnTo>
                  <a:cubicBezTo>
                    <a:pt x="15251" y="257002"/>
                    <a:pt x="0" y="241750"/>
                    <a:pt x="0" y="222937"/>
                  </a:cubicBezTo>
                  <a:lnTo>
                    <a:pt x="0" y="34065"/>
                  </a:lnTo>
                  <a:cubicBezTo>
                    <a:pt x="0" y="15251"/>
                    <a:pt x="15251" y="0"/>
                    <a:pt x="340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C8C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770516" cy="295102"/>
            </a:xfrm>
            <a:prstGeom prst="rect">
              <a:avLst/>
            </a:prstGeom>
          </p:spPr>
          <p:txBody>
            <a:bodyPr lIns="51303" tIns="51303" rIns="51303" bIns="51303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850038" y="7044521"/>
            <a:ext cx="819437" cy="327775"/>
          </a:xfrm>
          <a:custGeom>
            <a:avLst/>
            <a:gdLst/>
            <a:ahLst/>
            <a:cxnLst/>
            <a:rect l="l" t="t" r="r" b="b"/>
            <a:pathLst>
              <a:path w="819437" h="327775">
                <a:moveTo>
                  <a:pt x="0" y="0"/>
                </a:moveTo>
                <a:lnTo>
                  <a:pt x="819437" y="0"/>
                </a:lnTo>
                <a:lnTo>
                  <a:pt x="819437" y="327774"/>
                </a:lnTo>
                <a:lnTo>
                  <a:pt x="0" y="327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08304" y="7686620"/>
            <a:ext cx="1261196" cy="1261196"/>
          </a:xfrm>
          <a:custGeom>
            <a:avLst/>
            <a:gdLst/>
            <a:ahLst/>
            <a:cxnLst/>
            <a:rect l="l" t="t" r="r" b="b"/>
            <a:pathLst>
              <a:path w="1261196" h="1261196">
                <a:moveTo>
                  <a:pt x="0" y="0"/>
                </a:moveTo>
                <a:lnTo>
                  <a:pt x="1261196" y="0"/>
                </a:lnTo>
                <a:lnTo>
                  <a:pt x="1261196" y="1261196"/>
                </a:lnTo>
                <a:lnTo>
                  <a:pt x="0" y="12611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462970" y="458122"/>
            <a:ext cx="1283128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การบำบัดรักษาและฟื้นฟูผู้ติดยาเสพติดจังหวัดศรีสะเกษ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69500" y="3268084"/>
            <a:ext cx="818150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บันทึกข้อมูลผู้ป่วยลงระบบ บสต. ให้เป็นปัจจุบัน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69500" y="4149464"/>
            <a:ext cx="934993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ให้บูรณาการดำเนินการ 1 ตำบล 1 ทีมติดตาม เพื่อป้องกันการกลับไปเสพซำ้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1306" y="2165550"/>
            <a:ext cx="7594493" cy="464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3312" b="1" dirty="0" err="1">
                <a:solidFill>
                  <a:srgbClr val="FF75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นำเรียนเพื่อขอความร่วมมือเร่งดำเนินการ</a:t>
            </a:r>
            <a:endParaRPr lang="en-US" sz="3312" b="1" dirty="0">
              <a:solidFill>
                <a:srgbClr val="FF751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869500" y="6987371"/>
            <a:ext cx="10300459" cy="48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1"/>
              </a:lnSpc>
              <a:spcBef>
                <a:spcPct val="0"/>
              </a:spcBef>
            </a:pPr>
            <a:r>
              <a:rPr lang="en-US" sz="282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ส่งต่อศูนย์ฟื้นฟูสภาพทางสังคมให้การช่วยเหลืออย่างเป็นรูปธรรม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69500" y="7912319"/>
            <a:ext cx="10300459" cy="97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b="1">
                <a:solidFill>
                  <a:srgbClr val="109A9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จัดสรรงบประมาณ </a:t>
            </a:r>
            <a:r>
              <a:rPr lang="en-US" sz="2829" b="1">
                <a:solidFill>
                  <a:srgbClr val="FF751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รพ. 1,210,000 บาท,  สสอ. 770,000 บาท </a:t>
            </a:r>
          </a:p>
          <a:p>
            <a:pPr marL="0" lvl="0" indent="0" algn="l">
              <a:lnSpc>
                <a:spcPts val="3961"/>
              </a:lnSpc>
              <a:spcBef>
                <a:spcPct val="0"/>
              </a:spcBef>
            </a:pPr>
            <a:r>
              <a:rPr lang="en-US" sz="2829" b="1">
                <a:solidFill>
                  <a:srgbClr val="FF751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เบิกจ่ายให้แล้วเสร็จภายใน 31 กรกฎาคม 2569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58715"/>
            <a:ext cx="9144000" cy="3086100"/>
            <a:chOff x="0" y="0"/>
            <a:chExt cx="382405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4051" cy="812800"/>
            </a:xfrm>
            <a:custGeom>
              <a:avLst/>
              <a:gdLst/>
              <a:ahLst/>
              <a:cxnLst/>
              <a:rect l="l" t="t" r="r" b="b"/>
              <a:pathLst>
                <a:path w="3824051" h="812800">
                  <a:moveTo>
                    <a:pt x="27194" y="0"/>
                  </a:moveTo>
                  <a:lnTo>
                    <a:pt x="3796857" y="0"/>
                  </a:lnTo>
                  <a:cubicBezTo>
                    <a:pt x="3811875" y="0"/>
                    <a:pt x="3824051" y="12175"/>
                    <a:pt x="3824051" y="27194"/>
                  </a:cubicBezTo>
                  <a:lnTo>
                    <a:pt x="3824051" y="785606"/>
                  </a:lnTo>
                  <a:cubicBezTo>
                    <a:pt x="3824051" y="800625"/>
                    <a:pt x="3811875" y="812800"/>
                    <a:pt x="3796857" y="812800"/>
                  </a:cubicBezTo>
                  <a:lnTo>
                    <a:pt x="27194" y="812800"/>
                  </a:lnTo>
                  <a:cubicBezTo>
                    <a:pt x="12175" y="812800"/>
                    <a:pt x="0" y="800625"/>
                    <a:pt x="0" y="785606"/>
                  </a:cubicBezTo>
                  <a:lnTo>
                    <a:pt x="0" y="27194"/>
                  </a:lnTo>
                  <a:cubicBezTo>
                    <a:pt x="0" y="12175"/>
                    <a:pt x="12175" y="0"/>
                    <a:pt x="27194" y="0"/>
                  </a:cubicBezTo>
                  <a:close/>
                </a:path>
              </a:pathLst>
            </a:custGeom>
            <a:solidFill>
              <a:srgbClr val="109A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405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727170"/>
            <a:ext cx="5819918" cy="157010"/>
            <a:chOff x="0" y="0"/>
            <a:chExt cx="1532818" cy="413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2818" cy="41352"/>
            </a:xfrm>
            <a:custGeom>
              <a:avLst/>
              <a:gdLst/>
              <a:ahLst/>
              <a:cxnLst/>
              <a:rect l="l" t="t" r="r" b="b"/>
              <a:pathLst>
                <a:path w="1532818" h="41352">
                  <a:moveTo>
                    <a:pt x="20676" y="0"/>
                  </a:moveTo>
                  <a:lnTo>
                    <a:pt x="1512142" y="0"/>
                  </a:lnTo>
                  <a:cubicBezTo>
                    <a:pt x="1517625" y="0"/>
                    <a:pt x="1522884" y="2178"/>
                    <a:pt x="1526762" y="6056"/>
                  </a:cubicBezTo>
                  <a:cubicBezTo>
                    <a:pt x="1530640" y="9933"/>
                    <a:pt x="1532818" y="15192"/>
                    <a:pt x="1532818" y="20676"/>
                  </a:cubicBezTo>
                  <a:lnTo>
                    <a:pt x="1532818" y="20676"/>
                  </a:lnTo>
                  <a:cubicBezTo>
                    <a:pt x="1532818" y="32095"/>
                    <a:pt x="1523561" y="41352"/>
                    <a:pt x="1512142" y="41352"/>
                  </a:cubicBezTo>
                  <a:lnTo>
                    <a:pt x="20676" y="41352"/>
                  </a:lnTo>
                  <a:cubicBezTo>
                    <a:pt x="15192" y="41352"/>
                    <a:pt x="9933" y="39174"/>
                    <a:pt x="6056" y="35296"/>
                  </a:cubicBezTo>
                  <a:cubicBezTo>
                    <a:pt x="2178" y="31419"/>
                    <a:pt x="0" y="26160"/>
                    <a:pt x="0" y="20676"/>
                  </a:cubicBezTo>
                  <a:lnTo>
                    <a:pt x="0" y="20676"/>
                  </a:lnTo>
                  <a:cubicBezTo>
                    <a:pt x="0" y="15192"/>
                    <a:pt x="2178" y="9933"/>
                    <a:pt x="6056" y="6056"/>
                  </a:cubicBezTo>
                  <a:cubicBezTo>
                    <a:pt x="9933" y="2178"/>
                    <a:pt x="15192" y="0"/>
                    <a:pt x="206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32818" cy="79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9058715"/>
            <a:ext cx="1117814" cy="1070861"/>
          </a:xfrm>
          <a:custGeom>
            <a:avLst/>
            <a:gdLst/>
            <a:ahLst/>
            <a:cxnLst/>
            <a:rect l="l" t="t" r="r" b="b"/>
            <a:pathLst>
              <a:path w="1117814" h="1070861">
                <a:moveTo>
                  <a:pt x="0" y="0"/>
                </a:moveTo>
                <a:lnTo>
                  <a:pt x="1117814" y="0"/>
                </a:lnTo>
                <a:lnTo>
                  <a:pt x="1117814" y="1070860"/>
                </a:lnTo>
                <a:lnTo>
                  <a:pt x="0" y="107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72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89292" y="2243559"/>
            <a:ext cx="1364414" cy="3483611"/>
          </a:xfrm>
          <a:custGeom>
            <a:avLst/>
            <a:gdLst/>
            <a:ahLst/>
            <a:cxnLst/>
            <a:rect l="l" t="t" r="r" b="b"/>
            <a:pathLst>
              <a:path w="1364414" h="3483611">
                <a:moveTo>
                  <a:pt x="0" y="0"/>
                </a:moveTo>
                <a:lnTo>
                  <a:pt x="1364414" y="0"/>
                </a:lnTo>
                <a:lnTo>
                  <a:pt x="1364414" y="3483611"/>
                </a:lnTo>
                <a:lnTo>
                  <a:pt x="0" y="348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95400" y="9338049"/>
            <a:ext cx="7130051" cy="5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014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สำนักงานสาธารณสุขจังหวัดศรีสะเกษ</a:t>
            </a:r>
            <a:endParaRPr lang="en-US" sz="3014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228600" y="5565245"/>
            <a:ext cx="18168683" cy="1394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  <a:spcBef>
                <a:spcPct val="0"/>
              </a:spcBef>
            </a:pPr>
            <a:r>
              <a:rPr lang="en-US" sz="8099" b="1">
                <a:solidFill>
                  <a:srgbClr val="04858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ขอบคุณคับ</a:t>
            </a:r>
          </a:p>
        </p:txBody>
      </p:sp>
      <p:sp>
        <p:nvSpPr>
          <p:cNvPr id="12" name="Freeform 12"/>
          <p:cNvSpPr/>
          <p:nvPr/>
        </p:nvSpPr>
        <p:spPr>
          <a:xfrm>
            <a:off x="8213032" y="9058715"/>
            <a:ext cx="3541018" cy="1223261"/>
          </a:xfrm>
          <a:custGeom>
            <a:avLst/>
            <a:gdLst/>
            <a:ahLst/>
            <a:cxnLst/>
            <a:rect l="l" t="t" r="r" b="b"/>
            <a:pathLst>
              <a:path w="3541018" h="1223261">
                <a:moveTo>
                  <a:pt x="0" y="0"/>
                </a:moveTo>
                <a:lnTo>
                  <a:pt x="3541018" y="0"/>
                </a:lnTo>
                <a:lnTo>
                  <a:pt x="3541018" y="1223260"/>
                </a:lnTo>
                <a:lnTo>
                  <a:pt x="0" y="1223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569</Words>
  <Application>Microsoft Office PowerPoint</Application>
  <PresentationFormat>กำหนดเอง</PresentationFormat>
  <Paragraphs>72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Poppins Bold</vt:lpstr>
      <vt:lpstr>Calibri</vt:lpstr>
      <vt:lpstr>Anantason Bold</vt:lpstr>
      <vt:lpstr>Canva Sans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สำเนาของ สำเนาของ สำเนาของ Green And White Illustrative Medical Healthcare Presentation</dc:title>
  <dc:creator>User</dc:creator>
  <cp:lastModifiedBy>lenovo</cp:lastModifiedBy>
  <cp:revision>4</cp:revision>
  <dcterms:created xsi:type="dcterms:W3CDTF">2006-08-16T00:00:00Z</dcterms:created>
  <dcterms:modified xsi:type="dcterms:W3CDTF">2026-05-28T06:37:33Z</dcterms:modified>
  <dc:identifier>DAHHUyUbCyc</dc:identifier>
</cp:coreProperties>
</file>