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81BD"/>
    <a:srgbClr val="DA78E2"/>
    <a:srgbClr val="FFD757"/>
    <a:srgbClr val="A6D86E"/>
    <a:srgbClr val="95B3D7"/>
    <a:srgbClr val="F8AD9E"/>
    <a:srgbClr val="F79B89"/>
    <a:srgbClr val="F588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สไตล์สีปานกลาง 2 - เน้น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สไตล์สีปานกลาง 2 - เน้น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540" y="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h-TH" smtClean="0"/>
              <a:t>คลิกเพื่อแก้ไขสไตล์ชื่อเรื่องรองต้นแบบ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EFEF3-0CF2-48FE-B4C9-EA7666D87F74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F5A11-43AB-4343-BFEA-D781A319F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8521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EFEF3-0CF2-48FE-B4C9-EA7666D87F74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F5A11-43AB-4343-BFEA-D781A319F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219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EFEF3-0CF2-48FE-B4C9-EA7666D87F74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F5A11-43AB-4343-BFEA-D781A319F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661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EFEF3-0CF2-48FE-B4C9-EA7666D87F74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F5A11-43AB-4343-BFEA-D781A319F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823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EFEF3-0CF2-48FE-B4C9-EA7666D87F74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F5A11-43AB-4343-BFEA-D781A319F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869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EFEF3-0CF2-48FE-B4C9-EA7666D87F74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F5A11-43AB-4343-BFEA-D781A319F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660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EFEF3-0CF2-48FE-B4C9-EA7666D87F74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ตัวแทนหมายเลขสไลด์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F5A11-43AB-4343-BFEA-D781A319F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75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EFEF3-0CF2-48FE-B4C9-EA7666D87F74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ตัวแทนหมายเลขสไลด์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F5A11-43AB-4343-BFEA-D781A319F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0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EFEF3-0CF2-48FE-B4C9-EA7666D87F74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ตัวแทนหมายเลขสไลด์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F5A11-43AB-4343-BFEA-D781A319F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056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EFEF3-0CF2-48FE-B4C9-EA7666D87F74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F5A11-43AB-4343-BFEA-D781A319F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825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EFEF3-0CF2-48FE-B4C9-EA7666D87F74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F5A11-43AB-4343-BFEA-D781A319F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265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1EFEF3-0CF2-48FE-B4C9-EA7666D87F74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F5A11-43AB-4343-BFEA-D781A319F4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844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สามเหลี่ยมมุมฉาก 6"/>
          <p:cNvSpPr/>
          <p:nvPr/>
        </p:nvSpPr>
        <p:spPr>
          <a:xfrm flipH="1">
            <a:off x="10442575" y="188875"/>
            <a:ext cx="214314" cy="102539"/>
          </a:xfrm>
          <a:prstGeom prst="rt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8" name="AutoShape 6"/>
          <p:cNvSpPr/>
          <p:nvPr/>
        </p:nvSpPr>
        <p:spPr>
          <a:xfrm>
            <a:off x="10442575" y="274707"/>
            <a:ext cx="1749425" cy="330200"/>
          </a:xfrm>
          <a:prstGeom prst="rect">
            <a:avLst/>
          </a:prstGeom>
          <a:solidFill>
            <a:srgbClr val="FFDB15"/>
          </a:solidFill>
        </p:spPr>
      </p:sp>
      <p:pic>
        <p:nvPicPr>
          <p:cNvPr id="9" name="Picture 2" descr="C:\Users\intel\Desktop\วิดีโอก้าวท้าใจss2\logo_ssk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13107" y="314041"/>
            <a:ext cx="273050" cy="268239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กล่องข้อความ 9"/>
          <p:cNvSpPr txBox="1"/>
          <p:nvPr/>
        </p:nvSpPr>
        <p:spPr>
          <a:xfrm>
            <a:off x="3452470" y="116641"/>
            <a:ext cx="6413500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ชื่อ 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KPI</a:t>
            </a:r>
            <a: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 ร้อยละ 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85</a:t>
            </a:r>
            <a: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 เด็กมีพัฒนาการสมวัย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2" name="สี่เหลี่ยมผืนผ้า 11"/>
          <p:cNvSpPr/>
          <p:nvPr/>
        </p:nvSpPr>
        <p:spPr>
          <a:xfrm>
            <a:off x="164231" y="919630"/>
            <a:ext cx="5681712" cy="2119944"/>
          </a:xfrm>
          <a:prstGeom prst="rect">
            <a:avLst/>
          </a:prstGeom>
          <a:solidFill>
            <a:srgbClr val="F8AD9E"/>
          </a:solidFill>
          <a:ln>
            <a:solidFill>
              <a:srgbClr val="F8AD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th-TH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การคัดกรองพัฒนาการเด็ก ยังไม่ผ่านเกณฑ์ร้อยละ </a:t>
            </a:r>
            <a:r>
              <a:rPr lang="en-US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90</a:t>
            </a:r>
          </a:p>
          <a:p>
            <a:r>
              <a:rPr lang="th-TH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พัฒนาการสมวัย ยังไม่ผ่านเกณฑ์ร้อยละ </a:t>
            </a:r>
            <a:r>
              <a:rPr lang="en-US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85</a:t>
            </a:r>
            <a:endParaRPr lang="th-TH" b="1" dirty="0" smtClean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r>
              <a:rPr lang="th-TH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เด็กที่มีพัฒนาการสงสัยล่าช้า ได้รับการกระตุ้นติดตาม ผ่านเกณฑ์ร้อยละ </a:t>
            </a:r>
            <a:r>
              <a:rPr lang="en-US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90</a:t>
            </a:r>
            <a:r>
              <a:rPr lang="th-TH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endParaRPr lang="en-US" b="1" dirty="0" smtClean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r>
              <a:rPr lang="th-TH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และยังมีเด็กบางส่วนที่ไม่ได้รับการกระตุ้นติดตาม (ผ่านเกณฑ์เพียง ร้อยละ </a:t>
            </a:r>
            <a:r>
              <a:rPr lang="en-US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90.27</a:t>
            </a:r>
            <a:r>
              <a:rPr lang="th-TH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endParaRPr lang="en-US" b="1" dirty="0" smtClean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r>
              <a:rPr lang="th-TH" sz="2000" b="1" u="sng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ปัญหา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</a:t>
            </a:r>
            <a:r>
              <a:rPr lang="th-TH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หากการคัดกรองไม่ครอบคลุม จะส่งผลให้การค้นหาเด็กสงสัยพัฒนาการล่าช้า ได้น้อย และเด็กที่ไม่ได้รับการกระตุ้นพัฒนาการซ้ำ จะส่งผลกระทบต่อเด็กในเรื่องพัฒนาการสมวัย ในระยะยาว</a:t>
            </a:r>
            <a:endParaRPr lang="en-US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3" name="สี่เหลี่ยมผืนผ้า 12"/>
          <p:cNvSpPr/>
          <p:nvPr/>
        </p:nvSpPr>
        <p:spPr>
          <a:xfrm>
            <a:off x="5943598" y="887040"/>
            <a:ext cx="6103257" cy="2185124"/>
          </a:xfrm>
          <a:prstGeom prst="rect">
            <a:avLst/>
          </a:prstGeom>
          <a:solidFill>
            <a:srgbClr val="95B3D7"/>
          </a:solidFill>
          <a:ln>
            <a:solidFill>
              <a:srgbClr val="95B3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b="1" u="sng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Action </a:t>
            </a:r>
            <a:r>
              <a:rPr lang="th-TH" sz="2000" b="1" u="sng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(กิจกรรมที่ทำในปี </a:t>
            </a:r>
            <a:r>
              <a:rPr lang="en-US" sz="2000" b="1" u="sng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2564</a:t>
            </a:r>
            <a:r>
              <a:rPr lang="th-TH" sz="2000" b="1" u="sng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endParaRPr lang="en-US" sz="2000" b="1" u="sng" dirty="0" smtClean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1.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รณรงค์คัดกรองพัฒนาการเด็ก ในห้วงเดือนกรกฎาคม</a:t>
            </a:r>
          </a:p>
          <a:p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2.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จัดกิจกรรมสร้างเสริมวินัยเชิงบวกในพ่อแม่ผู้ปกครองเด็กปฐมวัย โดยครู</a:t>
            </a:r>
            <a:endParaRPr lang="en-US" sz="2000" b="1" dirty="0" smtClean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3.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วางแผนการจัดอบรมเชิงปฏิบัติการ (การคัดกรองเด็กด้วยเครื่องมือ 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DSPM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 แก่ผู้รับผิดชอบใน รพ.สต./โรงพยาบาล (ติดสถานการณ์ 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COVID-19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 </a:t>
            </a:r>
            <a:endParaRPr lang="en-US" sz="2000" b="1" dirty="0" smtClean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4.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ติดตามประเมินผลผู้ปกครอง เด็กกลุ่มเป้าหมาย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(ไม่สามารถดำเนินการได้)</a:t>
            </a:r>
          </a:p>
          <a:p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5.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กำกับติดตามการคัดกรองพัฒนาการเด็ก และการลงบันทึกข้อมูลให้ทันเวลา</a:t>
            </a:r>
            <a:endParaRPr lang="en-US" sz="24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4" name="สี่เหลี่ยมผืนผ้า 13"/>
          <p:cNvSpPr/>
          <p:nvPr/>
        </p:nvSpPr>
        <p:spPr>
          <a:xfrm>
            <a:off x="164231" y="3090749"/>
            <a:ext cx="5681713" cy="2349033"/>
          </a:xfrm>
          <a:prstGeom prst="rect">
            <a:avLst/>
          </a:prstGeom>
          <a:solidFill>
            <a:srgbClr val="A6D86E"/>
          </a:solidFill>
          <a:ln>
            <a:solidFill>
              <a:srgbClr val="A6D8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ผลการคัดกรอง</a:t>
            </a:r>
          </a:p>
          <a:p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ย้อนหลัง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5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ปี</a:t>
            </a:r>
            <a:endParaRPr lang="en-US" sz="2000" b="1" dirty="0" smtClean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endParaRPr lang="en-US" sz="20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endParaRPr lang="en-US" sz="2000" b="1" dirty="0" smtClean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endParaRPr lang="en-US" sz="20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endParaRPr lang="th-TH" sz="2000" b="1" dirty="0" smtClean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endParaRPr lang="en-US" sz="800" b="1" dirty="0" smtClean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หมายเหตุ สีส้มไม่ผ่านเกณฑ์</a:t>
            </a:r>
            <a:endParaRPr lang="en-US" sz="2000" b="1" dirty="0" smtClean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5" name="สี่เหลี่ยมผืนผ้า 14"/>
          <p:cNvSpPr/>
          <p:nvPr/>
        </p:nvSpPr>
        <p:spPr>
          <a:xfrm>
            <a:off x="5943597" y="3207695"/>
            <a:ext cx="6103257" cy="2232088"/>
          </a:xfrm>
          <a:prstGeom prst="rect">
            <a:avLst/>
          </a:prstGeom>
          <a:solidFill>
            <a:srgbClr val="FFD757"/>
          </a:solidFill>
          <a:ln>
            <a:solidFill>
              <a:srgbClr val="FFD7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th-TH" b="1" u="sng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ผลการดำเนินงานปี </a:t>
            </a:r>
            <a:r>
              <a:rPr lang="en-US" b="1" u="sng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2564</a:t>
            </a:r>
            <a:r>
              <a:rPr lang="th-TH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พบว่า </a:t>
            </a:r>
            <a:r>
              <a:rPr lang="th-TH" b="1" u="sng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อำเภอที่คัดกรอง และพัฒนาการสมวัย ไม่ผ่านเกณฑ์ </a:t>
            </a:r>
            <a:endParaRPr lang="th-TH" b="1" dirty="0" smtClean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r>
              <a:rPr lang="th-TH" sz="2000" b="1" dirty="0" smtClean="0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เมืองศรีสะ</a:t>
            </a:r>
            <a:r>
              <a:rPr lang="th-TH" sz="2000" b="1" dirty="0" err="1" smtClean="0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เกษ</a:t>
            </a:r>
            <a:r>
              <a:rPr lang="th-TH" sz="2000" b="1" dirty="0" smtClean="0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77.37/75.78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), </a:t>
            </a:r>
            <a:r>
              <a:rPr lang="th-TH" sz="2000" b="1" dirty="0" smtClean="0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กันทร</a:t>
            </a:r>
            <a:r>
              <a:rPr lang="th-TH" sz="2000" b="1" dirty="0" err="1" smtClean="0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ลักษ์</a:t>
            </a:r>
            <a:r>
              <a:rPr lang="th-TH" sz="2000" b="1" dirty="0" smtClean="0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85.83/83.48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), </a:t>
            </a:r>
            <a:r>
              <a:rPr lang="th-TH" sz="2000" b="1" dirty="0" err="1" smtClean="0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ขุ</a:t>
            </a:r>
            <a:r>
              <a:rPr lang="th-TH" sz="2000" b="1" dirty="0" smtClean="0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ขันธ์ 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87.27/84.41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), </a:t>
            </a:r>
            <a:r>
              <a:rPr lang="th-TH" sz="2000" b="1" dirty="0" smtClean="0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ไพรบึง 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83.44/82.03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), </a:t>
            </a:r>
            <a:r>
              <a:rPr lang="th-TH" sz="2000" b="1" dirty="0" smtClean="0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ขุนหาญ 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83.68/82.25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), </a:t>
            </a:r>
            <a:r>
              <a:rPr lang="th-TH" sz="2000" b="1" dirty="0" smtClean="0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ห้วยทับทัน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78.63/74.06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), </a:t>
            </a:r>
            <a:r>
              <a:rPr lang="th-TH" sz="2000" b="1" dirty="0" smtClean="0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โนนคูณ 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86.25/80.84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), </a:t>
            </a:r>
            <a:r>
              <a:rPr lang="th-TH" sz="2000" b="1" dirty="0" smtClean="0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ศรีรัตนะ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85.94/83.40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), </a:t>
            </a:r>
            <a:r>
              <a:rPr lang="th-TH" sz="2000" b="1" dirty="0" smtClean="0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น้ำเกลี้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ยง(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70.71/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66.27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), </a:t>
            </a:r>
            <a:r>
              <a:rPr lang="th-TH" sz="2000" b="1" dirty="0" smtClean="0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วังหิน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82.30/78.13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), </a:t>
            </a:r>
            <a:r>
              <a:rPr lang="th-TH" sz="2000" b="1" dirty="0" smtClean="0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ภูสิงห์ 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84.23/80.12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), </a:t>
            </a:r>
            <a:r>
              <a:rPr lang="th-TH" sz="2000" b="1" dirty="0" smtClean="0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เมืองจันทร์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82.44/76.74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), </a:t>
            </a:r>
            <a:r>
              <a:rPr lang="th-TH" sz="2000" b="1" dirty="0" err="1" smtClean="0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พยุห์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(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81.52/ 79.56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), </a:t>
            </a:r>
            <a:r>
              <a:rPr lang="th-TH" sz="2000" b="1" dirty="0" smtClean="0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โพธิ์ศรีสุวรรณ 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87.09/80.89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 และ</a:t>
            </a:r>
            <a:r>
              <a:rPr lang="th-TH" sz="2000" b="1" dirty="0" smtClean="0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ศิลาลาด 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62.90/60.23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endParaRPr lang="en-US" sz="20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6" name="สี่เหลี่ยมผืนผ้า 15"/>
          <p:cNvSpPr/>
          <p:nvPr/>
        </p:nvSpPr>
        <p:spPr>
          <a:xfrm>
            <a:off x="204738" y="5476779"/>
            <a:ext cx="11842119" cy="1272363"/>
          </a:xfrm>
          <a:prstGeom prst="rect">
            <a:avLst/>
          </a:prstGeom>
          <a:solidFill>
            <a:srgbClr val="DA78E2"/>
          </a:solidFill>
          <a:ln>
            <a:solidFill>
              <a:srgbClr val="DA78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th-TH" sz="24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แผนพัฒนาปี </a:t>
            </a:r>
            <a:r>
              <a:rPr lang="en-US" sz="24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65 : 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1.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จัดทำโครงการสร้างเสริมสุขภาวะทางกาย ส่งเสริมพัฒนาการ และการสร้างวินัยเชิงบวกในเด็กปฐมวัย 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2-5 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ปี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2.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โครงการส่งเสริมและพัฒนาทักษะการคิดเชิงบริหาร (</a:t>
            </a:r>
            <a:r>
              <a:rPr lang="en-US" sz="2000" b="1" dirty="0" err="1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EF:Executive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Function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 โดยครูผ่านกิจกรรมในห้องเรียน พื้นที่ต้นแบบ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ร่วมกับมหาวิทยาลัยมหิดล 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3.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นำแผนการส่งเสริมพัฒนาการเด็กเข้าสู่คณะอนุกรรมการพัฒนาเด็กปฐมวัยระดับจังหวัด 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4.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สร้างความเข้มแข็งภาคีเครือข่าย 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Child Family Team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ระดับจังหวัด/อำเภอ และ 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Child Family Community Team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ระดับตำบล 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5.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ควบคุม กำกับ ติดตาม กระตุ้นการดำเนินงาน ทุกเดือน 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6.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ประเมินผลการดำเนินงาน 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7.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แลกเปลี่ยน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เรียนรู้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8.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จัดสรรงบประมาณให้ทุกอำเภอ (งบ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PPA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endParaRPr lang="en-US" sz="2000" b="1" dirty="0" smtClean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endParaRPr lang="en-US" sz="24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7" name="กล่องข้อความ 16"/>
          <p:cNvSpPr txBox="1"/>
          <p:nvPr/>
        </p:nvSpPr>
        <p:spPr>
          <a:xfrm>
            <a:off x="10755200" y="274707"/>
            <a:ext cx="15025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กลุ่มงานส่งเสริมสุขภาพ</a:t>
            </a:r>
            <a:endParaRPr 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4" name="สี่เหลี่ยมผืนผ้า 3"/>
          <p:cNvSpPr/>
          <p:nvPr/>
        </p:nvSpPr>
        <p:spPr>
          <a:xfrm>
            <a:off x="204738" y="334855"/>
            <a:ext cx="1484363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h-TH" sz="32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j-cs"/>
              </a:rPr>
              <a:t>สถานการณ์</a:t>
            </a:r>
            <a:endParaRPr lang="th-TH" sz="32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cs typeface="+mj-cs"/>
            </a:endParaRPr>
          </a:p>
        </p:txBody>
      </p:sp>
      <p:graphicFrame>
        <p:nvGraphicFramePr>
          <p:cNvPr id="5" name="ตาราง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790726"/>
              </p:ext>
            </p:extLst>
          </p:nvPr>
        </p:nvGraphicFramePr>
        <p:xfrm>
          <a:off x="1534293" y="3137352"/>
          <a:ext cx="4155307" cy="19045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3263"/>
                <a:gridCol w="753961"/>
                <a:gridCol w="889921"/>
                <a:gridCol w="1087681"/>
                <a:gridCol w="840481"/>
              </a:tblGrid>
              <a:tr h="323392">
                <a:tc>
                  <a:txBody>
                    <a:bodyPr/>
                    <a:lstStyle/>
                    <a:p>
                      <a:r>
                        <a:rPr lang="th-TH" sz="1400" dirty="0" smtClean="0">
                          <a:cs typeface="+mj-cs"/>
                        </a:rPr>
                        <a:t>ปี</a:t>
                      </a:r>
                      <a:endParaRPr lang="en-US" sz="1400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h-TH" sz="1400" dirty="0" smtClean="0">
                          <a:cs typeface="+mj-cs"/>
                        </a:rPr>
                        <a:t>คัดกรอง</a:t>
                      </a:r>
                      <a:endParaRPr lang="en-US" sz="1400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h-TH" sz="1400" dirty="0" smtClean="0">
                          <a:cs typeface="+mj-cs"/>
                        </a:rPr>
                        <a:t>สงสัยล่าช้า</a:t>
                      </a:r>
                      <a:r>
                        <a:rPr lang="th-TH" sz="1400" baseline="0" dirty="0" smtClean="0">
                          <a:cs typeface="+mj-cs"/>
                        </a:rPr>
                        <a:t> </a:t>
                      </a:r>
                      <a:endParaRPr lang="en-US" sz="1400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h-TH" sz="1400" dirty="0" smtClean="0">
                          <a:cs typeface="+mj-cs"/>
                        </a:rPr>
                        <a:t>กระตุ้นติดตาม</a:t>
                      </a:r>
                      <a:endParaRPr lang="en-US" sz="1400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h-TH" sz="1400" dirty="0" smtClean="0">
                          <a:cs typeface="+mj-cs"/>
                        </a:rPr>
                        <a:t>สมวัย</a:t>
                      </a:r>
                      <a:endParaRPr lang="en-US" sz="1400" dirty="0">
                        <a:cs typeface="+mj-cs"/>
                      </a:endParaRPr>
                    </a:p>
                  </a:txBody>
                  <a:tcPr/>
                </a:tc>
              </a:tr>
              <a:tr h="316231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ngsanaUPC" panose="02020603050405020304" pitchFamily="18" charset="-34"/>
                          <a:cs typeface="AngsanaUPC" panose="02020603050405020304" pitchFamily="18" charset="-34"/>
                        </a:rPr>
                        <a:t>2564</a:t>
                      </a:r>
                      <a:endParaRPr lang="en-US" sz="1400" dirty="0">
                        <a:latin typeface="AngsanaUPC" panose="02020603050405020304" pitchFamily="18" charset="-34"/>
                        <a:cs typeface="AngsanaUPC" panose="02020603050405020304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ngsanaUPC" panose="02020603050405020304" pitchFamily="18" charset="-34"/>
                          <a:cs typeface="AngsanaUPC" panose="02020603050405020304" pitchFamily="18" charset="-34"/>
                        </a:rPr>
                        <a:t>86.06</a:t>
                      </a:r>
                      <a:endParaRPr lang="en-US" sz="1400" dirty="0">
                        <a:latin typeface="AngsanaUPC" panose="02020603050405020304" pitchFamily="18" charset="-34"/>
                        <a:cs typeface="AngsanaUPC" panose="02020603050405020304" pitchFamily="18" charset="-34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ngsanaUPC" panose="02020603050405020304" pitchFamily="18" charset="-34"/>
                          <a:cs typeface="AngsanaUPC" panose="02020603050405020304" pitchFamily="18" charset="-34"/>
                        </a:rPr>
                        <a:t>28.53</a:t>
                      </a:r>
                      <a:endParaRPr lang="en-US" sz="1400" dirty="0">
                        <a:latin typeface="AngsanaUPC" panose="02020603050405020304" pitchFamily="18" charset="-34"/>
                        <a:cs typeface="AngsanaUPC" panose="02020603050405020304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ngsanaUPC" panose="02020603050405020304" pitchFamily="18" charset="-34"/>
                          <a:cs typeface="AngsanaUPC" panose="02020603050405020304" pitchFamily="18" charset="-34"/>
                        </a:rPr>
                        <a:t>90.27</a:t>
                      </a:r>
                      <a:endParaRPr lang="en-US" sz="1400" dirty="0">
                        <a:latin typeface="AngsanaUPC" panose="02020603050405020304" pitchFamily="18" charset="-34"/>
                        <a:cs typeface="AngsanaUPC" panose="02020603050405020304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ngsanaUPC" panose="02020603050405020304" pitchFamily="18" charset="-34"/>
                          <a:cs typeface="AngsanaUPC" panose="02020603050405020304" pitchFamily="18" charset="-34"/>
                        </a:rPr>
                        <a:t>83.35</a:t>
                      </a:r>
                      <a:endParaRPr lang="en-US" sz="1400" dirty="0">
                        <a:latin typeface="AngsanaUPC" panose="02020603050405020304" pitchFamily="18" charset="-34"/>
                        <a:cs typeface="AngsanaUPC" panose="02020603050405020304" pitchFamily="18" charset="-34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16231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ngsanaUPC" panose="02020603050405020304" pitchFamily="18" charset="-34"/>
                          <a:cs typeface="AngsanaUPC" panose="02020603050405020304" pitchFamily="18" charset="-34"/>
                        </a:rPr>
                        <a:t>2563</a:t>
                      </a:r>
                      <a:endParaRPr lang="en-US" sz="1400" dirty="0">
                        <a:latin typeface="AngsanaUPC" panose="02020603050405020304" pitchFamily="18" charset="-34"/>
                        <a:cs typeface="AngsanaUPC" panose="02020603050405020304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ngsanaUPC" panose="02020603050405020304" pitchFamily="18" charset="-34"/>
                          <a:cs typeface="AngsanaUPC" panose="02020603050405020304" pitchFamily="18" charset="-34"/>
                        </a:rPr>
                        <a:t>90.60</a:t>
                      </a:r>
                      <a:endParaRPr lang="en-US" sz="1400" dirty="0">
                        <a:latin typeface="AngsanaUPC" panose="02020603050405020304" pitchFamily="18" charset="-34"/>
                        <a:cs typeface="AngsanaUPC" panose="02020603050405020304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ngsanaUPC" panose="02020603050405020304" pitchFamily="18" charset="-34"/>
                          <a:cs typeface="AngsanaUPC" panose="02020603050405020304" pitchFamily="18" charset="-34"/>
                        </a:rPr>
                        <a:t>29.23</a:t>
                      </a:r>
                      <a:endParaRPr lang="en-US" sz="1400" dirty="0">
                        <a:latin typeface="AngsanaUPC" panose="02020603050405020304" pitchFamily="18" charset="-34"/>
                        <a:cs typeface="AngsanaUPC" panose="02020603050405020304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ngsanaUPC" panose="02020603050405020304" pitchFamily="18" charset="-34"/>
                          <a:cs typeface="AngsanaUPC" panose="02020603050405020304" pitchFamily="18" charset="-34"/>
                        </a:rPr>
                        <a:t>90.27</a:t>
                      </a:r>
                      <a:endParaRPr lang="en-US" sz="1400" dirty="0">
                        <a:latin typeface="AngsanaUPC" panose="02020603050405020304" pitchFamily="18" charset="-34"/>
                        <a:cs typeface="AngsanaUPC" panose="02020603050405020304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ngsanaUPC" panose="02020603050405020304" pitchFamily="18" charset="-34"/>
                          <a:cs typeface="AngsanaUPC" panose="02020603050405020304" pitchFamily="18" charset="-34"/>
                        </a:rPr>
                        <a:t>88.43</a:t>
                      </a:r>
                      <a:endParaRPr lang="en-US" sz="1400" dirty="0">
                        <a:latin typeface="AngsanaUPC" panose="02020603050405020304" pitchFamily="18" charset="-34"/>
                        <a:cs typeface="AngsanaUPC" panose="02020603050405020304" pitchFamily="18" charset="-34"/>
                      </a:endParaRPr>
                    </a:p>
                  </a:txBody>
                  <a:tcPr/>
                </a:tc>
              </a:tr>
              <a:tr h="316231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ngsanaUPC" panose="02020603050405020304" pitchFamily="18" charset="-34"/>
                          <a:cs typeface="AngsanaUPC" panose="02020603050405020304" pitchFamily="18" charset="-34"/>
                        </a:rPr>
                        <a:t>2562</a:t>
                      </a:r>
                      <a:endParaRPr lang="en-US" sz="1400" dirty="0">
                        <a:latin typeface="AngsanaUPC" panose="02020603050405020304" pitchFamily="18" charset="-34"/>
                        <a:cs typeface="AngsanaUPC" panose="02020603050405020304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ngsanaUPC" panose="02020603050405020304" pitchFamily="18" charset="-34"/>
                          <a:cs typeface="AngsanaUPC" panose="02020603050405020304" pitchFamily="18" charset="-34"/>
                        </a:rPr>
                        <a:t>92.85</a:t>
                      </a:r>
                      <a:endParaRPr lang="en-US" sz="1400" dirty="0">
                        <a:latin typeface="AngsanaUPC" panose="02020603050405020304" pitchFamily="18" charset="-34"/>
                        <a:cs typeface="AngsanaUPC" panose="02020603050405020304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ngsanaUPC" panose="02020603050405020304" pitchFamily="18" charset="-34"/>
                          <a:cs typeface="AngsanaUPC" panose="02020603050405020304" pitchFamily="18" charset="-34"/>
                        </a:rPr>
                        <a:t>29.72</a:t>
                      </a:r>
                      <a:endParaRPr lang="en-US" sz="1400" dirty="0">
                        <a:latin typeface="AngsanaUPC" panose="02020603050405020304" pitchFamily="18" charset="-34"/>
                        <a:cs typeface="AngsanaUPC" panose="02020603050405020304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ngsanaUPC" panose="02020603050405020304" pitchFamily="18" charset="-34"/>
                          <a:cs typeface="AngsanaUPC" panose="02020603050405020304" pitchFamily="18" charset="-34"/>
                        </a:rPr>
                        <a:t>92.95</a:t>
                      </a:r>
                      <a:endParaRPr lang="en-US" sz="1400" dirty="0">
                        <a:latin typeface="AngsanaUPC" panose="02020603050405020304" pitchFamily="18" charset="-34"/>
                        <a:cs typeface="AngsanaUPC" panose="02020603050405020304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ngsanaUPC" panose="02020603050405020304" pitchFamily="18" charset="-34"/>
                          <a:cs typeface="AngsanaUPC" panose="02020603050405020304" pitchFamily="18" charset="-34"/>
                        </a:rPr>
                        <a:t>90.38</a:t>
                      </a:r>
                      <a:endParaRPr lang="en-US" sz="1400" dirty="0">
                        <a:latin typeface="AngsanaUPC" panose="02020603050405020304" pitchFamily="18" charset="-34"/>
                        <a:cs typeface="AngsanaUPC" panose="02020603050405020304" pitchFamily="18" charset="-34"/>
                      </a:endParaRPr>
                    </a:p>
                  </a:txBody>
                  <a:tcPr/>
                </a:tc>
              </a:tr>
              <a:tr h="316231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ngsanaUPC" panose="02020603050405020304" pitchFamily="18" charset="-34"/>
                          <a:cs typeface="AngsanaUPC" panose="02020603050405020304" pitchFamily="18" charset="-34"/>
                        </a:rPr>
                        <a:t>2561</a:t>
                      </a:r>
                      <a:endParaRPr lang="en-US" sz="1400" dirty="0">
                        <a:latin typeface="AngsanaUPC" panose="02020603050405020304" pitchFamily="18" charset="-34"/>
                        <a:cs typeface="AngsanaUPC" panose="02020603050405020304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ngsanaUPC" panose="02020603050405020304" pitchFamily="18" charset="-34"/>
                          <a:cs typeface="AngsanaUPC" panose="02020603050405020304" pitchFamily="18" charset="-34"/>
                        </a:rPr>
                        <a:t>83.36</a:t>
                      </a:r>
                      <a:endParaRPr lang="en-US" sz="1400" dirty="0">
                        <a:latin typeface="AngsanaUPC" panose="02020603050405020304" pitchFamily="18" charset="-34"/>
                        <a:cs typeface="AngsanaUPC" panose="02020603050405020304" pitchFamily="18" charset="-34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ngsanaUPC" panose="02020603050405020304" pitchFamily="18" charset="-34"/>
                          <a:cs typeface="AngsanaUPC" panose="02020603050405020304" pitchFamily="18" charset="-34"/>
                        </a:rPr>
                        <a:t>24.00</a:t>
                      </a:r>
                      <a:endParaRPr lang="en-US" sz="1400" dirty="0">
                        <a:latin typeface="AngsanaUPC" panose="02020603050405020304" pitchFamily="18" charset="-34"/>
                        <a:cs typeface="AngsanaUPC" panose="02020603050405020304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ngsanaUPC" panose="02020603050405020304" pitchFamily="18" charset="-34"/>
                          <a:cs typeface="AngsanaUPC" panose="02020603050405020304" pitchFamily="18" charset="-34"/>
                        </a:rPr>
                        <a:t>83.78</a:t>
                      </a:r>
                      <a:endParaRPr lang="en-US" sz="1400" dirty="0">
                        <a:latin typeface="AngsanaUPC" panose="02020603050405020304" pitchFamily="18" charset="-34"/>
                        <a:cs typeface="AngsanaUPC" panose="02020603050405020304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ngsanaUPC" panose="02020603050405020304" pitchFamily="18" charset="-34"/>
                          <a:cs typeface="AngsanaUPC" panose="02020603050405020304" pitchFamily="18" charset="-34"/>
                        </a:rPr>
                        <a:t>79.84</a:t>
                      </a:r>
                      <a:endParaRPr lang="en-US" sz="1400" dirty="0">
                        <a:latin typeface="AngsanaUPC" panose="02020603050405020304" pitchFamily="18" charset="-34"/>
                        <a:cs typeface="AngsanaUPC" panose="02020603050405020304" pitchFamily="18" charset="-34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16231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ngsanaUPC" panose="02020603050405020304" pitchFamily="18" charset="-34"/>
                          <a:cs typeface="AngsanaUPC" panose="02020603050405020304" pitchFamily="18" charset="-34"/>
                        </a:rPr>
                        <a:t>2560</a:t>
                      </a:r>
                      <a:endParaRPr lang="en-US" sz="1400" dirty="0">
                        <a:latin typeface="AngsanaUPC" panose="02020603050405020304" pitchFamily="18" charset="-34"/>
                        <a:cs typeface="AngsanaUPC" panose="02020603050405020304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ngsanaUPC" panose="02020603050405020304" pitchFamily="18" charset="-34"/>
                          <a:cs typeface="AngsanaUPC" panose="02020603050405020304" pitchFamily="18" charset="-34"/>
                        </a:rPr>
                        <a:t>84.37</a:t>
                      </a:r>
                      <a:endParaRPr lang="en-US" sz="1400" dirty="0">
                        <a:latin typeface="AngsanaUPC" panose="02020603050405020304" pitchFamily="18" charset="-34"/>
                        <a:cs typeface="AngsanaUPC" panose="02020603050405020304" pitchFamily="18" charset="-34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ngsanaUPC" panose="02020603050405020304" pitchFamily="18" charset="-34"/>
                          <a:cs typeface="AngsanaUPC" panose="02020603050405020304" pitchFamily="18" charset="-34"/>
                        </a:rPr>
                        <a:t>19.52</a:t>
                      </a:r>
                      <a:endParaRPr lang="en-US" sz="1400" dirty="0">
                        <a:latin typeface="AngsanaUPC" panose="02020603050405020304" pitchFamily="18" charset="-34"/>
                        <a:cs typeface="AngsanaUPC" panose="02020603050405020304" pitchFamily="18" charset="-34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ngsanaUPC" panose="02020603050405020304" pitchFamily="18" charset="-34"/>
                          <a:cs typeface="AngsanaUPC" panose="02020603050405020304" pitchFamily="18" charset="-34"/>
                        </a:rPr>
                        <a:t>80.52</a:t>
                      </a:r>
                      <a:endParaRPr lang="en-US" sz="1400" dirty="0">
                        <a:latin typeface="AngsanaUPC" panose="02020603050405020304" pitchFamily="18" charset="-34"/>
                        <a:cs typeface="AngsanaUPC" panose="02020603050405020304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ngsanaUPC" panose="02020603050405020304" pitchFamily="18" charset="-34"/>
                          <a:cs typeface="AngsanaUPC" panose="02020603050405020304" pitchFamily="18" charset="-34"/>
                        </a:rPr>
                        <a:t>80.89</a:t>
                      </a:r>
                      <a:endParaRPr lang="en-US" sz="1400" dirty="0">
                        <a:latin typeface="AngsanaUPC" panose="02020603050405020304" pitchFamily="18" charset="-34"/>
                        <a:cs typeface="AngsanaUPC" panose="02020603050405020304" pitchFamily="18" charset="-34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3131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กล่องข้อความ 3"/>
          <p:cNvSpPr txBox="1"/>
          <p:nvPr/>
        </p:nvSpPr>
        <p:spPr>
          <a:xfrm>
            <a:off x="444500" y="116641"/>
            <a:ext cx="11049000" cy="1077218"/>
          </a:xfrm>
          <a:prstGeom prst="rect">
            <a:avLst/>
          </a:prstGeom>
          <a:solidFill>
            <a:srgbClr val="FFFF00"/>
          </a:solidFill>
          <a:ln w="38100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KPI</a:t>
            </a:r>
            <a:r>
              <a:rPr lang="th-TH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 ร้อยละ 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90 </a:t>
            </a:r>
            <a:r>
              <a:rPr lang="th-TH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เด็กอายุ 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6-12</a:t>
            </a:r>
            <a:r>
              <a:rPr lang="th-TH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 เดือน ได้รับการคัดกรองภาวะโลหิตจาง</a:t>
            </a:r>
          </a:p>
          <a:p>
            <a:pPr algn="ctr"/>
            <a:r>
              <a:rPr lang="th-TH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ร้อยละ 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90 </a:t>
            </a:r>
            <a:r>
              <a:rPr lang="th-TH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เด็กอายุ 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2-5</a:t>
            </a:r>
            <a:r>
              <a:rPr lang="th-TH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 ปี ได้รับการคัดกรองภาวะโลหิตจาง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5" name="สี่เหลี่ยมผืนผ้า 4"/>
          <p:cNvSpPr/>
          <p:nvPr/>
        </p:nvSpPr>
        <p:spPr>
          <a:xfrm>
            <a:off x="444500" y="1973729"/>
            <a:ext cx="5308600" cy="1239370"/>
          </a:xfrm>
          <a:prstGeom prst="rect">
            <a:avLst/>
          </a:prstGeom>
          <a:solidFill>
            <a:srgbClr val="F8AD9E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th-TH" sz="2400" b="1" u="sng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เด็ก </a:t>
            </a:r>
            <a:r>
              <a:rPr lang="en-US" sz="2400" b="1" u="sng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6-12</a:t>
            </a:r>
            <a:r>
              <a:rPr lang="th-TH" sz="2400" b="1" u="sng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เดือน </a:t>
            </a:r>
            <a:r>
              <a:rPr lang="th-TH" sz="24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ที่มีภาวะซีด</a:t>
            </a:r>
            <a:r>
              <a:rPr lang="en-US" sz="24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24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(ไม่เกินร้อยละ </a:t>
            </a:r>
            <a:r>
              <a:rPr lang="en-US" sz="24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20</a:t>
            </a:r>
            <a:r>
              <a:rPr lang="th-TH" sz="24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 ไม่ผ่านเกณฑ์ </a:t>
            </a:r>
            <a:r>
              <a:rPr lang="en-US" sz="24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24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ร้อยละ </a:t>
            </a:r>
            <a:r>
              <a:rPr lang="en-US" sz="24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20.05</a:t>
            </a:r>
          </a:p>
          <a:p>
            <a:r>
              <a:rPr lang="th-TH" sz="24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เด็ก </a:t>
            </a:r>
            <a:r>
              <a:rPr lang="en-US" sz="24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2-5</a:t>
            </a:r>
            <a:r>
              <a:rPr lang="th-TH" sz="24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ปี ที่มีภาวะซีด (ไม่เกินร้อยละ </a:t>
            </a:r>
            <a:r>
              <a:rPr lang="en-US" sz="24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30</a:t>
            </a:r>
            <a:r>
              <a:rPr lang="th-TH" sz="24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 ร้อยละ </a:t>
            </a:r>
            <a:r>
              <a:rPr lang="en-US" sz="24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14.78</a:t>
            </a:r>
            <a:endParaRPr lang="en-US" sz="24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7" name="กล่องข้อความ 6"/>
          <p:cNvSpPr txBox="1"/>
          <p:nvPr/>
        </p:nvSpPr>
        <p:spPr>
          <a:xfrm>
            <a:off x="444500" y="1322184"/>
            <a:ext cx="1320800" cy="52322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th-TH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anose="02020603050405020304" pitchFamily="18" charset="-34"/>
                <a:cs typeface="AngsanaUPC" panose="02020603050405020304" pitchFamily="18" charset="-34"/>
              </a:rPr>
              <a:t>สถานการณ์</a:t>
            </a:r>
            <a:endParaRPr lang="en-US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8" name="สี่เหลี่ยมผืนผ้า 7"/>
          <p:cNvSpPr/>
          <p:nvPr/>
        </p:nvSpPr>
        <p:spPr>
          <a:xfrm>
            <a:off x="5867398" y="1322184"/>
            <a:ext cx="6103257" cy="1890915"/>
          </a:xfrm>
          <a:prstGeom prst="rect">
            <a:avLst/>
          </a:prstGeom>
          <a:solidFill>
            <a:srgbClr val="95B3D7"/>
          </a:solidFill>
          <a:ln>
            <a:solidFill>
              <a:srgbClr val="95B3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b="1" u="sng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Action </a:t>
            </a:r>
            <a:r>
              <a:rPr lang="th-TH" sz="2000" b="1" u="sng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(กิจกรรมที่ทำในปี </a:t>
            </a:r>
            <a:r>
              <a:rPr lang="en-US" sz="2000" b="1" u="sng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2564</a:t>
            </a:r>
            <a:r>
              <a:rPr lang="th-TH" sz="2000" b="1" u="sng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endParaRPr lang="en-US" sz="2000" b="1" u="sng" dirty="0" smtClean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1.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รพ./รพ.สต.คัดกรองภาวะโลหิตจาง โดยเจาะ </a:t>
            </a:r>
            <a:r>
              <a:rPr lang="en-US" sz="2000" b="1" dirty="0" err="1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Hct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เด็ก 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6-12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เดือน (เป้า 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9,049 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คน เจาะ 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6,131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คน ร้อยละ 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67.75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 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เด็ก 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2-5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ปี (เป้า 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14,589 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คน เจาะ</a:t>
            </a:r>
            <a:r>
              <a:rPr lang="en-US" sz="2000" b="1" dirty="0" err="1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Hct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9,201 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คน  ร้อยละ 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63.07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endParaRPr lang="en-US" sz="2000" b="1" dirty="0" smtClean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2.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เด็กที่มีภาวะซีด ได้ให้ยาน้ำเสริมธาตุเหล็กทุกวัน และเจาะ 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HCT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ซ้ำ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หลัง 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30 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วัน </a:t>
            </a:r>
          </a:p>
          <a:p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3.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ควบคุม กำกับ และประเมินผล การดำเนินงาน</a:t>
            </a:r>
            <a:endParaRPr lang="en-US" sz="24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6" name="สี่เหลี่ยมผืนผ้า 5"/>
          <p:cNvSpPr/>
          <p:nvPr/>
        </p:nvSpPr>
        <p:spPr>
          <a:xfrm>
            <a:off x="444501" y="3341425"/>
            <a:ext cx="5308600" cy="1700475"/>
          </a:xfrm>
          <a:prstGeom prst="rect">
            <a:avLst/>
          </a:prstGeom>
          <a:solidFill>
            <a:srgbClr val="A6D86E"/>
          </a:solidFill>
          <a:ln>
            <a:solidFill>
              <a:srgbClr val="A6D8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ผลการคัด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กรอง ย้อนหลัง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2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ปี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(เริ่มดำเนินการ ปี 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2563-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ปัจจุบัน)</a:t>
            </a:r>
            <a:endParaRPr lang="en-US" sz="2000" b="1" dirty="0" smtClean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endParaRPr lang="en-US" sz="2000" b="1" dirty="0" smtClean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endParaRPr lang="en-US" sz="2000" b="1" dirty="0" smtClean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endParaRPr lang="en-US" sz="20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endParaRPr lang="th-TH" sz="2000" b="1" dirty="0" smtClean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endParaRPr lang="en-US" sz="800" b="1" dirty="0" smtClean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graphicFrame>
        <p:nvGraphicFramePr>
          <p:cNvPr id="9" name="ตาราง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7169062"/>
              </p:ext>
            </p:extLst>
          </p:nvPr>
        </p:nvGraphicFramePr>
        <p:xfrm>
          <a:off x="584200" y="3716866"/>
          <a:ext cx="46101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"/>
                <a:gridCol w="939800"/>
                <a:gridCol w="863600"/>
                <a:gridCol w="660400"/>
                <a:gridCol w="736600"/>
                <a:gridCol w="723900"/>
              </a:tblGrid>
              <a:tr h="370840">
                <a:tc>
                  <a:txBody>
                    <a:bodyPr/>
                    <a:lstStyle/>
                    <a:p>
                      <a:r>
                        <a:rPr lang="th-TH" dirty="0" smtClean="0"/>
                        <a:t>ปี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h-TH" dirty="0" smtClean="0"/>
                        <a:t>เป้าหมาย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h-TH" dirty="0" smtClean="0"/>
                        <a:t>คัดกรอง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h-TH" dirty="0" smtClean="0"/>
                        <a:t>ร้อยละ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h-TH" dirty="0" smtClean="0"/>
                        <a:t>ซีด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h-TH" dirty="0" smtClean="0"/>
                        <a:t>ร้อยละ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ngsanaUPC" panose="02020603050405020304" pitchFamily="18" charset="-34"/>
                          <a:cs typeface="AngsanaUPC" panose="02020603050405020304" pitchFamily="18" charset="-34"/>
                        </a:rPr>
                        <a:t>2563</a:t>
                      </a:r>
                      <a:endParaRPr lang="en-US" sz="1600" dirty="0">
                        <a:latin typeface="AngsanaUPC" panose="02020603050405020304" pitchFamily="18" charset="-34"/>
                        <a:cs typeface="AngsanaUPC" panose="02020603050405020304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ngsanaUPC" panose="02020603050405020304" pitchFamily="18" charset="-34"/>
                          <a:cs typeface="AngsanaUPC" panose="02020603050405020304" pitchFamily="18" charset="-34"/>
                        </a:rPr>
                        <a:t>17,150</a:t>
                      </a:r>
                      <a:endParaRPr lang="en-US" sz="1600" dirty="0">
                        <a:latin typeface="AngsanaUPC" panose="02020603050405020304" pitchFamily="18" charset="-34"/>
                        <a:cs typeface="AngsanaUPC" panose="02020603050405020304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ngsanaUPC" panose="02020603050405020304" pitchFamily="18" charset="-34"/>
                          <a:cs typeface="AngsanaUPC" panose="02020603050405020304" pitchFamily="18" charset="-34"/>
                        </a:rPr>
                        <a:t>11,678</a:t>
                      </a:r>
                      <a:endParaRPr lang="en-US" sz="1600" dirty="0">
                        <a:latin typeface="AngsanaUPC" panose="02020603050405020304" pitchFamily="18" charset="-34"/>
                        <a:cs typeface="AngsanaUPC" panose="02020603050405020304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ngsanaUPC" panose="02020603050405020304" pitchFamily="18" charset="-34"/>
                          <a:cs typeface="AngsanaUPC" panose="02020603050405020304" pitchFamily="18" charset="-34"/>
                        </a:rPr>
                        <a:t>68.09</a:t>
                      </a:r>
                      <a:endParaRPr lang="en-US" sz="1600" dirty="0">
                        <a:latin typeface="AngsanaUPC" panose="02020603050405020304" pitchFamily="18" charset="-34"/>
                        <a:cs typeface="AngsanaUPC" panose="02020603050405020304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ngsanaUPC" panose="02020603050405020304" pitchFamily="18" charset="-34"/>
                          <a:cs typeface="AngsanaUPC" panose="02020603050405020304" pitchFamily="18" charset="-34"/>
                        </a:rPr>
                        <a:t>845</a:t>
                      </a:r>
                      <a:endParaRPr lang="en-US" sz="1600" dirty="0">
                        <a:latin typeface="AngsanaUPC" panose="02020603050405020304" pitchFamily="18" charset="-34"/>
                        <a:cs typeface="AngsanaUPC" panose="02020603050405020304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ngsanaUPC" panose="02020603050405020304" pitchFamily="18" charset="-34"/>
                          <a:cs typeface="AngsanaUPC" panose="02020603050405020304" pitchFamily="18" charset="-34"/>
                        </a:rPr>
                        <a:t>7.24</a:t>
                      </a:r>
                      <a:endParaRPr lang="en-US" sz="1600" dirty="0">
                        <a:latin typeface="AngsanaUPC" panose="02020603050405020304" pitchFamily="18" charset="-34"/>
                        <a:cs typeface="AngsanaUPC" panose="02020603050405020304" pitchFamily="18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ngsanaUPC" panose="02020603050405020304" pitchFamily="18" charset="-34"/>
                          <a:cs typeface="AngsanaUPC" panose="02020603050405020304" pitchFamily="18" charset="-34"/>
                        </a:rPr>
                        <a:t>2564</a:t>
                      </a:r>
                      <a:endParaRPr lang="en-US" sz="1600" dirty="0">
                        <a:latin typeface="AngsanaUPC" panose="02020603050405020304" pitchFamily="18" charset="-34"/>
                        <a:cs typeface="AngsanaUPC" panose="02020603050405020304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ngsanaUPC" panose="02020603050405020304" pitchFamily="18" charset="-34"/>
                          <a:cs typeface="AngsanaUPC" panose="02020603050405020304" pitchFamily="18" charset="-34"/>
                        </a:rPr>
                        <a:t>23,638</a:t>
                      </a:r>
                      <a:endParaRPr lang="en-US" sz="1600" dirty="0">
                        <a:latin typeface="AngsanaUPC" panose="02020603050405020304" pitchFamily="18" charset="-34"/>
                        <a:cs typeface="AngsanaUPC" panose="02020603050405020304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ngsanaUPC" panose="02020603050405020304" pitchFamily="18" charset="-34"/>
                          <a:cs typeface="AngsanaUPC" panose="02020603050405020304" pitchFamily="18" charset="-34"/>
                        </a:rPr>
                        <a:t>15,332</a:t>
                      </a:r>
                      <a:endParaRPr lang="en-US" sz="1600" dirty="0">
                        <a:latin typeface="AngsanaUPC" panose="02020603050405020304" pitchFamily="18" charset="-34"/>
                        <a:cs typeface="AngsanaUPC" panose="02020603050405020304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ngsanaUPC" panose="02020603050405020304" pitchFamily="18" charset="-34"/>
                          <a:cs typeface="AngsanaUPC" panose="02020603050405020304" pitchFamily="18" charset="-34"/>
                        </a:rPr>
                        <a:t>64.86</a:t>
                      </a:r>
                      <a:endParaRPr lang="en-US" sz="1600" dirty="0">
                        <a:latin typeface="AngsanaUPC" panose="02020603050405020304" pitchFamily="18" charset="-34"/>
                        <a:cs typeface="AngsanaUPC" panose="02020603050405020304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ngsanaUPC" panose="02020603050405020304" pitchFamily="18" charset="-34"/>
                          <a:cs typeface="AngsanaUPC" panose="02020603050405020304" pitchFamily="18" charset="-34"/>
                        </a:rPr>
                        <a:t>2,826</a:t>
                      </a:r>
                      <a:endParaRPr lang="en-US" sz="1600" dirty="0">
                        <a:latin typeface="AngsanaUPC" panose="02020603050405020304" pitchFamily="18" charset="-34"/>
                        <a:cs typeface="AngsanaUPC" panose="02020603050405020304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ngsanaUPC" panose="02020603050405020304" pitchFamily="18" charset="-34"/>
                          <a:cs typeface="AngsanaUPC" panose="02020603050405020304" pitchFamily="18" charset="-34"/>
                        </a:rPr>
                        <a:t>18.43</a:t>
                      </a:r>
                      <a:endParaRPr lang="en-US" sz="1600" dirty="0">
                        <a:latin typeface="AngsanaUPC" panose="02020603050405020304" pitchFamily="18" charset="-34"/>
                        <a:cs typeface="AngsanaUPC" panose="02020603050405020304" pitchFamily="18" charset="-34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สี่เหลี่ยมผืนผ้า 9"/>
          <p:cNvSpPr/>
          <p:nvPr/>
        </p:nvSpPr>
        <p:spPr>
          <a:xfrm>
            <a:off x="5867398" y="3354123"/>
            <a:ext cx="6103257" cy="1567505"/>
          </a:xfrm>
          <a:prstGeom prst="rect">
            <a:avLst/>
          </a:prstGeom>
          <a:solidFill>
            <a:srgbClr val="FFD757"/>
          </a:solidFill>
          <a:ln>
            <a:solidFill>
              <a:srgbClr val="FFD7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th-TH" b="1" u="sng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ผลการดำเนินงานปี </a:t>
            </a:r>
            <a:r>
              <a:rPr lang="en-US" b="1" u="sng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2564</a:t>
            </a:r>
            <a:r>
              <a:rPr lang="th-TH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พบว่า</a:t>
            </a:r>
            <a:endParaRPr lang="en-US" b="1" dirty="0" smtClean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r>
              <a:rPr lang="th-TH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อำเภอที่คัดกรองได้ </a:t>
            </a:r>
            <a:r>
              <a:rPr lang="en-US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80-90 % </a:t>
            </a:r>
            <a:r>
              <a:rPr lang="en-US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:</a:t>
            </a:r>
            <a:r>
              <a:rPr lang="th-TH" b="1" dirty="0" err="1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ขุ</a:t>
            </a:r>
            <a:r>
              <a:rPr lang="th-TH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ขันธ์/</a:t>
            </a:r>
            <a:r>
              <a:rPr lang="th-TH" b="1" dirty="0" err="1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กันทรา</a:t>
            </a:r>
            <a:r>
              <a:rPr lang="th-TH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รมย์/เมือง/น้ำเกลี้ยง</a:t>
            </a:r>
            <a:r>
              <a:rPr lang="en-US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/</a:t>
            </a:r>
            <a:r>
              <a:rPr lang="th-TH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บึง</a:t>
            </a:r>
            <a:r>
              <a:rPr lang="th-TH" b="1" dirty="0" err="1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บูรพ์</a:t>
            </a:r>
            <a:r>
              <a:rPr lang="th-TH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/เบญจ</a:t>
            </a:r>
            <a:r>
              <a:rPr lang="th-TH" b="1" dirty="0" err="1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ลักษ์</a:t>
            </a:r>
            <a:r>
              <a:rPr lang="th-TH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/โพธิ์ศรีสุวรรณ/ไพรบึง/ยางชุมน้อย/ราศีไศล/ศรีรัตนะ</a:t>
            </a:r>
          </a:p>
          <a:p>
            <a:r>
              <a:rPr lang="th-TH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อำเภอที่คัดกรองได้ </a:t>
            </a:r>
            <a:r>
              <a:rPr lang="en-US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60-70%:</a:t>
            </a:r>
            <a:r>
              <a:rPr lang="th-TH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ห้วยทับทัน/ศิลาลาด/ภูสิงห์/เมืองจันทร์/วังหิน/โนนคุณ/</a:t>
            </a:r>
            <a:r>
              <a:rPr lang="th-TH" b="1" dirty="0" err="1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พยุห์</a:t>
            </a:r>
            <a:endParaRPr lang="th-TH" b="1" dirty="0" smtClean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r>
              <a:rPr lang="th-TH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อำเภอที่คัดกรองน้อยกว่า </a:t>
            </a:r>
            <a:r>
              <a:rPr lang="en-US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50%:</a:t>
            </a:r>
            <a:r>
              <a:rPr lang="th-TH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กันทร</a:t>
            </a:r>
            <a:r>
              <a:rPr lang="th-TH" b="1" dirty="0" err="1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ลักษ์</a:t>
            </a:r>
            <a:r>
              <a:rPr lang="th-TH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/ขุนหาญ/ปรางค์กู่/อุทุมพรพิสัย</a:t>
            </a:r>
            <a:endParaRPr lang="th-TH" b="1" dirty="0" smtClean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3" name="สี่เหลี่ยมผืนผ้า 12"/>
          <p:cNvSpPr/>
          <p:nvPr/>
        </p:nvSpPr>
        <p:spPr>
          <a:xfrm>
            <a:off x="255538" y="5182924"/>
            <a:ext cx="11842119" cy="1535376"/>
          </a:xfrm>
          <a:prstGeom prst="rect">
            <a:avLst/>
          </a:prstGeom>
          <a:solidFill>
            <a:srgbClr val="DA78E2"/>
          </a:solidFill>
          <a:ln>
            <a:solidFill>
              <a:srgbClr val="DA78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th-TH" sz="24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แผนพัฒนาปี </a:t>
            </a:r>
            <a:r>
              <a:rPr lang="en-US" sz="24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65 : 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1.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คัดกรองภาวะโลหิตจางในเด็ก 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0-5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ปี ร้อยละ 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90 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(เด็ก 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6-12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เดือน พบโลหิตจางไม่เกินร้อยละ 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20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 (เด็ก 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2-5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ปี พบโลหิตจางไม่เกินร้อยละ 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30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   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2.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ส่งเสริมการใช้ยาน้ำเสริมธาตุเหล็ก ตามแนวทางป้องกัน 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3.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นำแผนการ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ส่งเสริมภาวะโภชนาการเข้า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สู่คณะอนุกรรมการพัฒนาเด็กปฐมวัยระดับจังหวัด 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4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sz="20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จัดทำโครงการสร้างเสริมสุขภาวะทางกาย ส่งเสริมพัฒนาการ และการสร้างวินัยเชิงบวกในเด็กปฐมวัย </a:t>
            </a:r>
            <a:r>
              <a:rPr lang="en-US" sz="20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2-5 </a:t>
            </a:r>
            <a:r>
              <a:rPr lang="th-TH" sz="20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ปี</a:t>
            </a:r>
            <a:r>
              <a:rPr lang="en-US" sz="20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5.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จัดสรรงบประมาณให้ทุกอำเภอ (งบ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PPA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 ใช้ในการดำเนินงาน 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6.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สร้าง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ความเข้มแข็งภาคีเครือข่าย 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Child Family Team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ระดับจังหวัด/อำเภอ และ 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Child Family Community Team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ระดับตำบล </a:t>
            </a:r>
            <a:r>
              <a:rPr lang="en-US" sz="20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7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ควบคุม กำกับ ติดตาม กระตุ้นการดำเนินงาน ทุกเดือน 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8.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ประเมินผลการดำเนินงาน </a:t>
            </a:r>
            <a:r>
              <a:rPr lang="en-US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9.</a:t>
            </a:r>
            <a:r>
              <a:rPr lang="th-TH" sz="20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แลกเปลี่ยนเรียนรู้</a:t>
            </a:r>
            <a:endParaRPr lang="en-US" sz="2000" b="1" dirty="0" smtClean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endParaRPr lang="en-US" sz="24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4" name="กล่องข้อความ 13"/>
          <p:cNvSpPr txBox="1"/>
          <p:nvPr/>
        </p:nvSpPr>
        <p:spPr>
          <a:xfrm>
            <a:off x="1968500" y="1383739"/>
            <a:ext cx="2971800" cy="4001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th-TH" sz="20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ปัญหา พื้นที่เขตสุขภาพที่ </a:t>
            </a:r>
            <a:r>
              <a:rPr lang="en-US" sz="2000" b="1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10</a:t>
            </a:r>
            <a:endParaRPr lang="en-US" sz="2000" b="1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060322950"/>
      </p:ext>
    </p:extLst>
  </p:cSld>
  <p:clrMapOvr>
    <a:masterClrMapping/>
  </p:clrMapOvr>
</p:sld>
</file>

<file path=ppt/theme/theme1.xml><?xml version="1.0" encoding="utf-8"?>
<a:theme xmlns:a="http://schemas.openxmlformats.org/drawingml/2006/main" name="ธีมของ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666</TotalTime>
  <Words>876</Words>
  <Application>Microsoft Office PowerPoint</Application>
  <PresentationFormat>แบบจอกว้าง</PresentationFormat>
  <Paragraphs>92</Paragraphs>
  <Slides>2</Slides>
  <Notes>0</Notes>
  <HiddenSlides>0</HiddenSlides>
  <MMClips>0</MMClips>
  <ScaleCrop>false</ScaleCrop>
  <HeadingPairs>
    <vt:vector size="6" baseType="variant">
      <vt:variant>
        <vt:lpstr>ฟอนต์ที่ถูกใช้</vt:lpstr>
      </vt:variant>
      <vt:variant>
        <vt:i4>7</vt:i4>
      </vt:variant>
      <vt:variant>
        <vt:lpstr>ธีม</vt:lpstr>
      </vt:variant>
      <vt:variant>
        <vt:i4>1</vt:i4>
      </vt:variant>
      <vt:variant>
        <vt:lpstr>ชื่อเรื่องสไลด์</vt:lpstr>
      </vt:variant>
      <vt:variant>
        <vt:i4>2</vt:i4>
      </vt:variant>
    </vt:vector>
  </HeadingPairs>
  <TitlesOfParts>
    <vt:vector size="10" baseType="lpstr">
      <vt:lpstr>Angsana New</vt:lpstr>
      <vt:lpstr>AngsanaUPC</vt:lpstr>
      <vt:lpstr>Arial</vt:lpstr>
      <vt:lpstr>Calibri</vt:lpstr>
      <vt:lpstr>Calibri Light</vt:lpstr>
      <vt:lpstr>Cordia New</vt:lpstr>
      <vt:lpstr>TH SarabunPSK</vt:lpstr>
      <vt:lpstr>ธีมของ Office</vt:lpstr>
      <vt:lpstr>งานนำเสนอ PowerPoint</vt:lpstr>
      <vt:lpstr>งานนำเสนอ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>YinG</dc:creator>
  <cp:lastModifiedBy>บัญชี Microsoft</cp:lastModifiedBy>
  <cp:revision>33</cp:revision>
  <dcterms:created xsi:type="dcterms:W3CDTF">2021-11-11T04:12:45Z</dcterms:created>
  <dcterms:modified xsi:type="dcterms:W3CDTF">2021-11-22T02:53:40Z</dcterms:modified>
</cp:coreProperties>
</file>